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roxima Nova"/>
      <p:regular r:id="rId34"/>
      <p:bold r:id="rId35"/>
      <p:italic r:id="rId36"/>
      <p:boldItalic r:id="rId37"/>
    </p:embeddedFont>
    <p:embeddedFont>
      <p:font typeface="Alfa Slab On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bold.fntdata"/><Relationship Id="rId12" Type="http://schemas.openxmlformats.org/officeDocument/2006/relationships/slide" Target="slides/slide7.xml"/><Relationship Id="rId34" Type="http://schemas.openxmlformats.org/officeDocument/2006/relationships/font" Target="fonts/ProximaNova-regular.fntdata"/><Relationship Id="rId15" Type="http://schemas.openxmlformats.org/officeDocument/2006/relationships/slide" Target="slides/slide10.xml"/><Relationship Id="rId37" Type="http://schemas.openxmlformats.org/officeDocument/2006/relationships/font" Target="fonts/ProximaNova-boldItalic.fntdata"/><Relationship Id="rId14" Type="http://schemas.openxmlformats.org/officeDocument/2006/relationships/slide" Target="slides/slide9.xml"/><Relationship Id="rId36" Type="http://schemas.openxmlformats.org/officeDocument/2006/relationships/font" Target="fonts/ProximaNova-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lfaSlabOn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9571e12a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9571e12a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aa7cb17d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aa7cb17d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9571e12a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9571e12a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aa7cb17d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aa7cb17d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aa7cb17d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aa7cb17d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d819c5e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d819c5e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9571e12a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9571e12a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9571e12a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9571e12a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9571e12a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9571e12a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9571e12a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9571e12a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9571e12a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9571e12a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9571e12a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9571e12a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9571e12a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9571e12a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9571e12a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9571e12a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9571e12a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9571e12a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9571e12a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9571e12a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9571e12a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9571e12a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9571e12a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9571e12a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9571e12a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9571e12a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9571e12a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9571e12a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99571e12a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99571e12a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9571e12a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9571e12a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aa7cb17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aa7cb17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9571e12a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9571e12a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9571e12a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9571e12a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9571e12a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9571e12a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9571e12a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9571e12a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earch.electoralcommission.org.uk/?currentPage=1&amp;rows=10&amp;sort=AcceptedDate&amp;order=desc&amp;tab=1&amp;open=filter&amp;et=pp&amp;et=ppm&amp;et=tp&amp;et=perpar&amp;et=rd&amp;isIrishSourceYes=true&amp;isIrishSourceNo=true&amp;date=Reported&amp;from=&amp;to=&amp;quarters=2020q1234&amp;quarters=2019q1234&amp;prePoll=false&amp;postPoll=true&amp;donorStatus=individual&amp;donorStatus=tradeunion&amp;donorStatus=company&amp;donorStatus=unincorporatedassociation&amp;donorStatus=publicfund&amp;donorStatus=other&amp;donorStatus=registeredpoliticalparty&amp;donorStatus=friendlysociety&amp;donorStatus=trust&amp;donorStatus=limitedliabilitypartnership&amp;donorStatus=impermissibledonor&amp;donorStatus=na&amp;donorStatus=unidentifiabledonor&amp;donorStatus=buildingsociety&amp;register=gb&amp;register=ni&amp;register=none&amp;optCols=Register&amp;optCols=CampaigningName&amp;optCols=AccountingUnitsAsCentralParty&amp;optCols=IsSponsorship&amp;optCols=IsIrishSource&amp;optCols=RegulatedDoneeType&amp;optCols=CompanyRegistrationNumber&amp;optCols=Postcode&amp;optCols=NatureOfDonation&amp;optCols=PurposeOfVisit&amp;optCols=DonationAction&amp;optCols=ReportedDate&amp;optCols=IsReportedPrePoll&amp;optCols=ReportingPeriodName&amp;optCols=IsBequest&amp;optCols=IsAggregation" TargetMode="External"/><Relationship Id="rId4" Type="http://schemas.openxmlformats.org/officeDocument/2006/relationships/hyperlink" Target="http://search.electoralcommission.org.uk/api/csv/Donations?start=%7Bstart%7D&amp;rows=%7BpageSize%7D&amp;query=&amp;sort=AcceptedDate&amp;order=desc&amp;et=pp&amp;et=ppm&amp;et=tp&amp;et=perpar&amp;et=rd&amp;date=Reported&amp;from=&amp;to=&amp;rptPd=&amp;prePoll=false&amp;postPoll=true&amp;quarters=2020q1234&amp;quarters=2019q1234&amp;register=gb&amp;register=ni&amp;register=none&amp;donorStatus=individual&amp;donorStatus=tradeunion&amp;donorStatus=company&amp;donorStatus=unincorporatedassociation&amp;donorStatus=publicfund&amp;donorStatus=other&amp;donorStatus=registeredpoliticalparty&amp;donorStatus=friendlysociety&amp;donorStatus=trust&amp;donorStatus=limitedliabilitypartnership&amp;donorStatus=impermissibledonor&amp;donorStatus=na&amp;donorStatus=unidentifiabledonor&amp;donorStatus=buildingsociety&amp;isIrishSourceYes=true&amp;isIrishSourceNo=true&amp;includeOutsideSection75=true" TargetMode="External"/><Relationship Id="rId5" Type="http://schemas.openxmlformats.org/officeDocument/2006/relationships/hyperlink" Target="http://landregistry.data.gov.uk/app/ppd/search?et%5B%5D=lrcommon%3Afreehold&amp;et%5B%5D=lrcommon%3Aleasehold&amp;limit=100&amp;nb%5B%5D=true&amp;nb%5B%5D=false&amp;ptype%5B%5D=lrcommon%3Adetached&amp;ptype%5B%5D=lrcommon%3Asemi-detached&amp;ptype%5B%5D=lrcommon%3Aterraced&amp;ptype%5B%5D=lrcommon%3Aflat-maisonette&amp;ptype%5B%5D=lrcommon%3AotherPropertyType&amp;street=abbey+road&amp;tc%5B%5D=ppd%3AstandardPricePaidTransaction&amp;tc%5B%5D=ppd%3AadditionalPricePaidTransaction&amp;town=Lond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nytimes.com/2020/03/14/us/trump-appeals-court-judges.html" TargetMode="Externa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nytimes.com/2020/09/06/us/colleges-coronavirus-students.html"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nytimes.com/2019/10/29/upshot/suburbs-demographics-red-blue.html"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svt.se/nyheter/inrikes/miljonbelopp-fran-privatpersoner-till-politiken" TargetMode="External"/><Relationship Id="rId4" Type="http://schemas.openxmlformats.org/officeDocument/2006/relationships/hyperlink" Target="https://www.svt.se/nyheter/inrikes/sa-gjorde-vi-granskningen-av-partiernas-intakter" TargetMode="External"/><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svt.se/nyheter/inrikes/tusentals-felutformade-kurvor-pa-svenska-vaga"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theguardian.com/society/2016/may/24/revealed-foreign-buyers-own-two-thirds-of-tower-st-george-wharf-london"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nrk.no/emne/den-norske-eiendomsskatten-1.14574401" TargetMode="Externa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qz.com/1800895/visions-of-the-soviet-union-being-used-to-scare-bernie-voters-on-facebook/"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r4ds.had.co.nz/" TargetMode="External"/><Relationship Id="rId4" Type="http://schemas.openxmlformats.org/officeDocument/2006/relationships/hyperlink" Target="https://www.firstpythonnotebook.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Beyond Excel: Why You Should Learn How to Code </a:t>
            </a:r>
            <a:endParaRPr sz="3600"/>
          </a:p>
          <a:p>
            <a:pPr indent="0" lvl="0" marL="0" rtl="0" algn="ctr">
              <a:spcBef>
                <a:spcPts val="0"/>
              </a:spcBef>
              <a:spcAft>
                <a:spcPts val="0"/>
              </a:spcAft>
              <a:buNone/>
            </a:pPr>
            <a:r>
              <a:rPr lang="en" sz="3600"/>
              <a:t>(At least a little bit)</a:t>
            </a:r>
            <a:endParaRPr sz="3600"/>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Dataharvest 2020 | Robert Gebeloff |@gebeloffnyt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a:t>
            </a:r>
            <a:r>
              <a:rPr lang="en"/>
              <a:t> Evolution In Data Journalism</a:t>
            </a:r>
            <a:endParaRPr/>
          </a:p>
        </p:txBody>
      </p:sp>
      <p:sp>
        <p:nvSpPr>
          <p:cNvPr id="118" name="Google Shape;118;p22"/>
          <p:cNvSpPr txBox="1"/>
          <p:nvPr>
            <p:ph idx="1" type="body"/>
          </p:nvPr>
        </p:nvSpPr>
        <p:spPr>
          <a:xfrm>
            <a:off x="311700" y="1137600"/>
            <a:ext cx="52779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500">
                <a:solidFill>
                  <a:srgbClr val="000000"/>
                </a:solidFill>
                <a:latin typeface="Arial"/>
                <a:ea typeface="Arial"/>
                <a:cs typeface="Arial"/>
                <a:sym typeface="Arial"/>
              </a:rPr>
              <a:t>Data Viz</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Graphical representation of data</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Show relationship of variables</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Show trends over time</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“Visual Stories”</a:t>
            </a:r>
            <a:endParaRPr sz="2500">
              <a:solidFill>
                <a:srgbClr val="000000"/>
              </a:solidFill>
              <a:latin typeface="Arial"/>
              <a:ea typeface="Arial"/>
              <a:cs typeface="Arial"/>
              <a:sym typeface="Arial"/>
            </a:endParaRPr>
          </a:p>
        </p:txBody>
      </p:sp>
      <p:pic>
        <p:nvPicPr>
          <p:cNvPr id="119" name="Google Shape;119;p22"/>
          <p:cNvPicPr preferRelativeResize="0"/>
          <p:nvPr/>
        </p:nvPicPr>
        <p:blipFill>
          <a:blip r:embed="rId3">
            <a:alphaModFix/>
          </a:blip>
          <a:stretch>
            <a:fillRect/>
          </a:stretch>
        </p:blipFill>
        <p:spPr>
          <a:xfrm>
            <a:off x="5551109" y="1137600"/>
            <a:ext cx="3619691" cy="3182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Yeah I Was Good, But...</a:t>
            </a:r>
            <a:endParaRPr/>
          </a:p>
        </p:txBody>
      </p:sp>
      <p:sp>
        <p:nvSpPr>
          <p:cNvPr id="125" name="Google Shape;125;p23"/>
          <p:cNvSpPr txBox="1"/>
          <p:nvPr>
            <p:ph idx="1" type="body"/>
          </p:nvPr>
        </p:nvSpPr>
        <p:spPr>
          <a:xfrm>
            <a:off x="311700" y="1137600"/>
            <a:ext cx="52779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rgbClr val="000000"/>
              </a:buClr>
              <a:buSzPts val="2500"/>
              <a:buFont typeface="Arial"/>
              <a:buAutoNum type="arabicParenR"/>
            </a:pPr>
            <a:r>
              <a:rPr lang="en" sz="2500">
                <a:solidFill>
                  <a:srgbClr val="000000"/>
                </a:solidFill>
                <a:latin typeface="Arial"/>
                <a:ea typeface="Arial"/>
                <a:cs typeface="Arial"/>
                <a:sym typeface="Arial"/>
              </a:rPr>
              <a:t>I was dependent on FOI</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arenR"/>
            </a:pPr>
            <a:r>
              <a:rPr lang="en" sz="2500">
                <a:solidFill>
                  <a:srgbClr val="000000"/>
                </a:solidFill>
                <a:latin typeface="Arial"/>
                <a:ea typeface="Arial"/>
                <a:cs typeface="Arial"/>
                <a:sym typeface="Arial"/>
              </a:rPr>
              <a:t>My workflow was a mess</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arenR"/>
            </a:pPr>
            <a:r>
              <a:rPr lang="en" sz="2500">
                <a:solidFill>
                  <a:srgbClr val="000000"/>
                </a:solidFill>
                <a:latin typeface="Arial"/>
                <a:ea typeface="Arial"/>
                <a:cs typeface="Arial"/>
                <a:sym typeface="Arial"/>
              </a:rPr>
              <a:t>My workflow was not repeatable</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arenR"/>
            </a:pPr>
            <a:r>
              <a:rPr lang="en" sz="2500">
                <a:solidFill>
                  <a:srgbClr val="000000"/>
                </a:solidFill>
                <a:latin typeface="Arial"/>
                <a:ea typeface="Arial"/>
                <a:cs typeface="Arial"/>
                <a:sym typeface="Arial"/>
              </a:rPr>
              <a:t>My reporting “range” was limited because I didn’t know what was possible</a:t>
            </a:r>
            <a:endParaRPr sz="2500">
              <a:solidFill>
                <a:srgbClr val="000000"/>
              </a:solidFill>
              <a:latin typeface="Arial"/>
              <a:ea typeface="Arial"/>
              <a:cs typeface="Arial"/>
              <a:sym typeface="Arial"/>
            </a:endParaRPr>
          </a:p>
        </p:txBody>
      </p:sp>
      <p:pic>
        <p:nvPicPr>
          <p:cNvPr id="126" name="Google Shape;126;p23"/>
          <p:cNvPicPr preferRelativeResize="0"/>
          <p:nvPr/>
        </p:nvPicPr>
        <p:blipFill>
          <a:blip r:embed="rId3">
            <a:alphaModFix/>
          </a:blip>
          <a:stretch>
            <a:fillRect/>
          </a:stretch>
        </p:blipFill>
        <p:spPr>
          <a:xfrm>
            <a:off x="5893425" y="493475"/>
            <a:ext cx="2562078" cy="3820975"/>
          </a:xfrm>
          <a:prstGeom prst="rect">
            <a:avLst/>
          </a:prstGeom>
          <a:noFill/>
          <a:ln>
            <a:noFill/>
          </a:ln>
          <a:effectLst>
            <a:outerShdw blurRad="57150" rotWithShape="0" algn="bl" dir="5400000" dist="19050">
              <a:srgbClr val="000000">
                <a:alpha val="50000"/>
              </a:srgbClr>
            </a:outerShdw>
          </a:effectLst>
        </p:spPr>
      </p:pic>
      <p:sp>
        <p:nvSpPr>
          <p:cNvPr id="127" name="Google Shape;127;p23"/>
          <p:cNvSpPr txBox="1"/>
          <p:nvPr/>
        </p:nvSpPr>
        <p:spPr>
          <a:xfrm>
            <a:off x="6047275" y="4348550"/>
            <a:ext cx="2375400" cy="2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t>Gebeloff mansplaining, earlier in his caree</a:t>
            </a:r>
            <a:r>
              <a:rPr i="1" lang="en" sz="700"/>
              <a:t>r</a:t>
            </a:r>
            <a:endParaRPr i="1"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a:t>
            </a:r>
            <a:endParaRPr/>
          </a:p>
        </p:txBody>
      </p:sp>
      <p:sp>
        <p:nvSpPr>
          <p:cNvPr id="133" name="Google Shape;133;p24"/>
          <p:cNvSpPr txBox="1"/>
          <p:nvPr>
            <p:ph idx="1" type="body"/>
          </p:nvPr>
        </p:nvSpPr>
        <p:spPr>
          <a:xfrm>
            <a:off x="311700" y="1137600"/>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700">
                <a:solidFill>
                  <a:srgbClr val="000000"/>
                </a:solidFill>
                <a:latin typeface="Arial"/>
                <a:ea typeface="Arial"/>
                <a:cs typeface="Arial"/>
                <a:sym typeface="Arial"/>
              </a:rPr>
              <a:t>Let’s be clear: Large news orgs like my own hire lots of news nerds from a programming background.</a:t>
            </a:r>
            <a:endParaRPr sz="1700">
              <a:solidFill>
                <a:srgbClr val="000000"/>
              </a:solidFill>
              <a:latin typeface="Arial"/>
              <a:ea typeface="Arial"/>
              <a:cs typeface="Arial"/>
              <a:sym typeface="Arial"/>
            </a:endParaRPr>
          </a:p>
          <a:p>
            <a:pPr indent="0" lvl="0" marL="457200" rtl="0" algn="l">
              <a:spcBef>
                <a:spcPts val="0"/>
              </a:spcBef>
              <a:spcAft>
                <a:spcPts val="0"/>
              </a:spcAft>
              <a:buNone/>
            </a:pPr>
            <a:r>
              <a:t/>
            </a:r>
            <a:endParaRPr sz="1700">
              <a:solidFill>
                <a:srgbClr val="000000"/>
              </a:solidFill>
              <a:latin typeface="Arial"/>
              <a:ea typeface="Arial"/>
              <a:cs typeface="Arial"/>
              <a:sym typeface="Arial"/>
            </a:endParaRPr>
          </a:p>
          <a:p>
            <a:pPr indent="0" lvl="0" marL="457200" rtl="0" algn="l">
              <a:spcBef>
                <a:spcPts val="0"/>
              </a:spcBef>
              <a:spcAft>
                <a:spcPts val="0"/>
              </a:spcAft>
              <a:buNone/>
            </a:pPr>
            <a:r>
              <a:rPr lang="en" sz="1700">
                <a:solidFill>
                  <a:srgbClr val="000000"/>
                </a:solidFill>
                <a:latin typeface="Arial"/>
                <a:ea typeface="Arial"/>
                <a:cs typeface="Arial"/>
                <a:sym typeface="Arial"/>
              </a:rPr>
              <a:t>I’m not one of them. I’m not saying you should become one of them.</a:t>
            </a:r>
            <a:endParaRPr sz="1700">
              <a:solidFill>
                <a:srgbClr val="000000"/>
              </a:solidFill>
              <a:latin typeface="Arial"/>
              <a:ea typeface="Arial"/>
              <a:cs typeface="Arial"/>
              <a:sym typeface="Arial"/>
            </a:endParaRPr>
          </a:p>
          <a:p>
            <a:pPr indent="0" lvl="0" marL="457200" rtl="0" algn="l">
              <a:spcBef>
                <a:spcPts val="0"/>
              </a:spcBef>
              <a:spcAft>
                <a:spcPts val="0"/>
              </a:spcAft>
              <a:buNone/>
            </a:pPr>
            <a:r>
              <a:t/>
            </a:r>
            <a:endParaRPr sz="1700">
              <a:solidFill>
                <a:srgbClr val="000000"/>
              </a:solidFill>
              <a:latin typeface="Arial"/>
              <a:ea typeface="Arial"/>
              <a:cs typeface="Arial"/>
              <a:sym typeface="Arial"/>
            </a:endParaRPr>
          </a:p>
          <a:p>
            <a:pPr indent="0" lvl="0" marL="457200" rtl="0" algn="l">
              <a:spcBef>
                <a:spcPts val="0"/>
              </a:spcBef>
              <a:spcAft>
                <a:spcPts val="0"/>
              </a:spcAft>
              <a:buNone/>
            </a:pPr>
            <a:r>
              <a:rPr lang="en" sz="1700">
                <a:solidFill>
                  <a:srgbClr val="000000"/>
                </a:solidFill>
                <a:latin typeface="Arial"/>
                <a:ea typeface="Arial"/>
                <a:cs typeface="Arial"/>
                <a:sym typeface="Arial"/>
              </a:rPr>
              <a:t>I mean, they’re fabulous and all and have a crucial role in news.</a:t>
            </a:r>
            <a:endParaRPr sz="1700">
              <a:solidFill>
                <a:srgbClr val="000000"/>
              </a:solidFill>
              <a:latin typeface="Arial"/>
              <a:ea typeface="Arial"/>
              <a:cs typeface="Arial"/>
              <a:sym typeface="Arial"/>
            </a:endParaRPr>
          </a:p>
          <a:p>
            <a:pPr indent="0" lvl="0" marL="457200" rtl="0" algn="l">
              <a:spcBef>
                <a:spcPts val="0"/>
              </a:spcBef>
              <a:spcAft>
                <a:spcPts val="0"/>
              </a:spcAft>
              <a:buNone/>
            </a:pPr>
            <a:r>
              <a:t/>
            </a:r>
            <a:endParaRPr sz="1700">
              <a:solidFill>
                <a:srgbClr val="000000"/>
              </a:solidFill>
              <a:latin typeface="Arial"/>
              <a:ea typeface="Arial"/>
              <a:cs typeface="Arial"/>
              <a:sym typeface="Arial"/>
            </a:endParaRPr>
          </a:p>
          <a:p>
            <a:pPr indent="0" lvl="0" marL="457200" rtl="0" algn="l">
              <a:spcBef>
                <a:spcPts val="0"/>
              </a:spcBef>
              <a:spcAft>
                <a:spcPts val="0"/>
              </a:spcAft>
              <a:buNone/>
            </a:pPr>
            <a:r>
              <a:rPr lang="en" sz="1700">
                <a:solidFill>
                  <a:srgbClr val="000000"/>
                </a:solidFill>
                <a:latin typeface="Arial"/>
                <a:ea typeface="Arial"/>
                <a:cs typeface="Arial"/>
                <a:sym typeface="Arial"/>
              </a:rPr>
              <a:t>What I am proposing is this: We should all learn a little programming because </a:t>
            </a:r>
            <a:endParaRPr sz="17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a:t>
            </a:r>
            <a:endParaRPr/>
          </a:p>
        </p:txBody>
      </p:sp>
      <p:sp>
        <p:nvSpPr>
          <p:cNvPr id="139" name="Google Shape;139;p25"/>
          <p:cNvSpPr txBox="1"/>
          <p:nvPr>
            <p:ph idx="1" type="body"/>
          </p:nvPr>
        </p:nvSpPr>
        <p:spPr>
          <a:xfrm>
            <a:off x="311700" y="1137600"/>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Arial"/>
              <a:buAutoNum type="arabicParenR"/>
            </a:pPr>
            <a:r>
              <a:rPr lang="en" sz="1700">
                <a:solidFill>
                  <a:srgbClr val="000000"/>
                </a:solidFill>
                <a:latin typeface="Arial"/>
                <a:ea typeface="Arial"/>
                <a:cs typeface="Arial"/>
                <a:sym typeface="Arial"/>
              </a:rPr>
              <a:t>You can vastly expand the range of possible reporting inquiries</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arenR"/>
            </a:pPr>
            <a:r>
              <a:rPr lang="en" sz="1700">
                <a:solidFill>
                  <a:srgbClr val="000000"/>
                </a:solidFill>
                <a:latin typeface="Arial"/>
                <a:ea typeface="Arial"/>
                <a:cs typeface="Arial"/>
                <a:sym typeface="Arial"/>
              </a:rPr>
              <a:t>You can do difficult data tasks faster</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arenR"/>
            </a:pPr>
            <a:r>
              <a:rPr lang="en" sz="1700">
                <a:solidFill>
                  <a:srgbClr val="000000"/>
                </a:solidFill>
                <a:latin typeface="Arial"/>
                <a:ea typeface="Arial"/>
                <a:cs typeface="Arial"/>
                <a:sym typeface="Arial"/>
              </a:rPr>
              <a:t>You can do complicated data tasks in a more orderly, repeatable fashion</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arenR"/>
            </a:pPr>
            <a:r>
              <a:rPr lang="en" sz="1700">
                <a:solidFill>
                  <a:srgbClr val="000000"/>
                </a:solidFill>
                <a:latin typeface="Arial"/>
                <a:ea typeface="Arial"/>
                <a:cs typeface="Arial"/>
                <a:sym typeface="Arial"/>
              </a:rPr>
              <a:t>It’s easier to learn than ever.</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arenR"/>
            </a:pPr>
            <a:r>
              <a:rPr lang="en" sz="1700">
                <a:solidFill>
                  <a:srgbClr val="000000"/>
                </a:solidFill>
                <a:latin typeface="Arial"/>
                <a:ea typeface="Arial"/>
                <a:cs typeface="Arial"/>
                <a:sym typeface="Arial"/>
              </a:rPr>
              <a:t>You can learn by starting small and build up your skills over time. </a:t>
            </a:r>
            <a:endParaRPr sz="17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a:t>
            </a:r>
            <a:endParaRPr/>
          </a:p>
        </p:txBody>
      </p:sp>
      <p:sp>
        <p:nvSpPr>
          <p:cNvPr id="145" name="Google Shape;145;p26"/>
          <p:cNvSpPr txBox="1"/>
          <p:nvPr>
            <p:ph idx="1" type="body"/>
          </p:nvPr>
        </p:nvSpPr>
        <p:spPr>
          <a:xfrm>
            <a:off x="311700" y="1137600"/>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700">
                <a:solidFill>
                  <a:srgbClr val="000000"/>
                </a:solidFill>
                <a:latin typeface="Arial"/>
                <a:ea typeface="Arial"/>
                <a:cs typeface="Arial"/>
                <a:sym typeface="Arial"/>
              </a:rPr>
              <a:t>Interacting with Web sites like a programmer:</a:t>
            </a:r>
            <a:endParaRPr sz="1700">
              <a:solidFill>
                <a:srgbClr val="000000"/>
              </a:solidFill>
              <a:latin typeface="Arial"/>
              <a:ea typeface="Arial"/>
              <a:cs typeface="Arial"/>
              <a:sym typeface="Arial"/>
            </a:endParaRPr>
          </a:p>
          <a:p>
            <a:pPr indent="0" lvl="0" marL="457200" rtl="0" algn="l">
              <a:spcBef>
                <a:spcPts val="0"/>
              </a:spcBef>
              <a:spcAft>
                <a:spcPts val="0"/>
              </a:spcAft>
              <a:buNone/>
            </a:pPr>
            <a:r>
              <a:rPr lang="en" sz="800" u="sng">
                <a:solidFill>
                  <a:srgbClr val="1155CC"/>
                </a:solidFill>
                <a:highlight>
                  <a:srgbClr val="FFFFFF"/>
                </a:highlight>
                <a:latin typeface="Arial"/>
                <a:ea typeface="Arial"/>
                <a:cs typeface="Arial"/>
                <a:sym typeface="Arial"/>
                <a:hlinkClick r:id="rId3">
                  <a:extLst>
                    <a:ext uri="{A12FA001-AC4F-418D-AE19-62706E023703}">
                      <ahyp:hlinkClr val="tx"/>
                    </a:ext>
                  </a:extLst>
                </a:hlinkClick>
              </a:rPr>
              <a:t>http://search.electoralcommission.org.uk/?currentPage=1&amp;rows=10&amp;sort=AcceptedDate&amp;order=desc&amp;tab=1&amp;open=filter&amp;et=pp&amp;et=ppm&amp;et=tp&amp;et=perpar&amp;et=rd&amp;isIrishSourceYes=true&amp;isIrishSourceNo=true&amp;date=Reported&amp;from=&amp;to=&amp;quarters=2020q1234&amp;quarters=2019q1234&amp;prePoll=false&amp;postPoll=true&amp;donorStatus=individual&amp;donorStatus=tradeunion&amp;donorStatus=company&amp;donorStatus=unincorporatedassociation&amp;donorStatus=publicfund&amp;donorStatus=other&amp;donorStatus=registeredpoliticalparty&amp;donorStatus=friendlysociety&amp;donorStatus=trust&amp;donorStatus=limitedliabilitypartnership&amp;donorStatus=impermissibledonor&amp;donorStatus=na&amp;donorStatus=unidentifiabledonor&amp;donorStatus=buildingsociety&amp;register=gb&amp;register=ni&amp;register=none&amp;optCols=Register&amp;optCols=CampaigningName&amp;optCols=AccountingUnitsAsCentralParty&amp;optCols=IsSponsorship&amp;optCols=IsIrishSource&amp;optCols=RegulatedDoneeType&amp;optCols=CompanyRegistrationNumber&amp;optCols=Postcode&amp;optCols=NatureOfDonation&amp;optCols=PurposeOfVisit&amp;optCols=DonationAction&amp;optCols=ReportedDate&amp;optCols=IsReportedPrePoll&amp;optCols=ReportingPeriodName&amp;optCols=IsBequest&amp;optCols=IsAggregation</a:t>
            </a:r>
            <a:endParaRPr sz="800">
              <a:solidFill>
                <a:srgbClr val="000000"/>
              </a:solidFill>
              <a:latin typeface="Arial"/>
              <a:ea typeface="Arial"/>
              <a:cs typeface="Arial"/>
              <a:sym typeface="Arial"/>
            </a:endParaRPr>
          </a:p>
          <a:p>
            <a:pPr indent="0" lvl="0" marL="457200" rtl="0" algn="l">
              <a:spcBef>
                <a:spcPts val="0"/>
              </a:spcBef>
              <a:spcAft>
                <a:spcPts val="0"/>
              </a:spcAft>
              <a:buNone/>
            </a:pPr>
            <a:r>
              <a:t/>
            </a:r>
            <a:endParaRPr sz="800">
              <a:solidFill>
                <a:srgbClr val="000000"/>
              </a:solidFill>
              <a:latin typeface="Arial"/>
              <a:ea typeface="Arial"/>
              <a:cs typeface="Arial"/>
              <a:sym typeface="Arial"/>
            </a:endParaRPr>
          </a:p>
          <a:p>
            <a:pPr indent="0" lvl="0" marL="457200" rtl="0" algn="l">
              <a:spcBef>
                <a:spcPts val="0"/>
              </a:spcBef>
              <a:spcAft>
                <a:spcPts val="0"/>
              </a:spcAft>
              <a:buNone/>
            </a:pPr>
            <a:r>
              <a:rPr lang="en" sz="800" u="sng">
                <a:solidFill>
                  <a:schemeClr val="hlink"/>
                </a:solidFill>
                <a:latin typeface="Arial"/>
                <a:ea typeface="Arial"/>
                <a:cs typeface="Arial"/>
                <a:sym typeface="Arial"/>
                <a:hlinkClick r:id="rId4"/>
              </a:rPr>
              <a:t>http://search.electoralcommission.org.uk/api/csv/Donations?start={start}&amp;rows={pageSize}&amp;query=&amp;sort=AcceptedDate&amp;order=desc&amp;et=pp&amp;et=ppm&amp;et=tp&amp;et=perpar&amp;et=rd&amp;date=Reported&amp;from=&amp;to=&amp;rptPd=&amp;prePoll=false&amp;postPoll=true&amp;quarters=2020q1234&amp;quarters=2019q1234&amp;register=gb&amp;register=ni&amp;register=none&amp;donorStatus=individual&amp;donorStatus=tradeunion&amp;donorStatus=company&amp;donorStatus=unincorporatedassociation&amp;donorStatus=publicfund&amp;donorStatus=other&amp;donorStatus=registeredpoliticalparty&amp;donorStatus=friendlysociety&amp;donorStatus=trust&amp;donorStatus=limitedliabilitypartnership&amp;donorStatus=impermissibledonor&amp;donorStatus=na&amp;donorStatus=unidentifiabledonor&amp;donorStatus=buildingsociety&amp;isIrishSourceYes=true&amp;isIrishSourceNo=true&amp;includeOutsideSection75=true</a:t>
            </a:r>
            <a:endParaRPr sz="800">
              <a:solidFill>
                <a:srgbClr val="000000"/>
              </a:solidFill>
              <a:latin typeface="Arial"/>
              <a:ea typeface="Arial"/>
              <a:cs typeface="Arial"/>
              <a:sym typeface="Arial"/>
            </a:endParaRPr>
          </a:p>
          <a:p>
            <a:pPr indent="0" lvl="0" marL="457200" rtl="0" algn="l">
              <a:spcBef>
                <a:spcPts val="0"/>
              </a:spcBef>
              <a:spcAft>
                <a:spcPts val="0"/>
              </a:spcAft>
              <a:buNone/>
            </a:pPr>
            <a:r>
              <a:t/>
            </a:r>
            <a:endParaRPr sz="800">
              <a:solidFill>
                <a:srgbClr val="000000"/>
              </a:solidFill>
              <a:latin typeface="Arial"/>
              <a:ea typeface="Arial"/>
              <a:cs typeface="Arial"/>
              <a:sym typeface="Arial"/>
            </a:endParaRPr>
          </a:p>
          <a:p>
            <a:pPr indent="0" lvl="0" marL="457200" rtl="0" algn="l">
              <a:spcBef>
                <a:spcPts val="0"/>
              </a:spcBef>
              <a:spcAft>
                <a:spcPts val="0"/>
              </a:spcAft>
              <a:buNone/>
            </a:pPr>
            <a:r>
              <a:rPr lang="en" sz="800" u="sng">
                <a:solidFill>
                  <a:schemeClr val="hlink"/>
                </a:solidFill>
                <a:latin typeface="Arial"/>
                <a:ea typeface="Arial"/>
                <a:cs typeface="Arial"/>
                <a:sym typeface="Arial"/>
                <a:hlinkClick r:id="rId5"/>
              </a:rPr>
              <a:t>http://landregistry.data.gov.uk/app/ppd/search?et%5B%5D=lrcommon%3Afreehold&amp;et%5B%5D=lrcommon%3Aleasehold&amp;limit=100&amp;nb%5B%5D=true&amp;nb%5B%5D=false&amp;ptype%5B%5D=lrcommon%3Adetached&amp;ptype%5B%5D=lrcommon%3Asemi-detached&amp;ptype%5B%5D=lrcommon%3Aterraced&amp;ptype%5B%5D=lrcommon%3Aflat-maisonette&amp;ptype%5B%5D=lrcommon%3AotherPropertyType&amp;street=abbey+road&amp;tc%5B%5D=ppd%3AstandardPricePaidTransaction&amp;tc%5B%5D=ppd%3AadditionalPricePaidTransaction&amp;town=London</a:t>
            </a:r>
            <a:endParaRPr sz="8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a:t>
            </a:r>
            <a:endParaRPr/>
          </a:p>
        </p:txBody>
      </p:sp>
      <p:sp>
        <p:nvSpPr>
          <p:cNvPr id="151" name="Google Shape;151;p27"/>
          <p:cNvSpPr txBox="1"/>
          <p:nvPr>
            <p:ph idx="1" type="body"/>
          </p:nvPr>
        </p:nvSpPr>
        <p:spPr>
          <a:xfrm>
            <a:off x="311700" y="1137600"/>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Arial"/>
              <a:buAutoNum type="arabicPeriod"/>
            </a:pPr>
            <a:r>
              <a:rPr lang="en" sz="1700">
                <a:solidFill>
                  <a:srgbClr val="000000"/>
                </a:solidFill>
                <a:latin typeface="Arial"/>
                <a:ea typeface="Arial"/>
                <a:cs typeface="Arial"/>
                <a:sym typeface="Arial"/>
              </a:rPr>
              <a:t>Dealing with data in non-standard formats (json, xml)</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eriod"/>
            </a:pPr>
            <a:r>
              <a:rPr lang="en" sz="1700">
                <a:solidFill>
                  <a:srgbClr val="000000"/>
                </a:solidFill>
                <a:latin typeface="Arial"/>
                <a:ea typeface="Arial"/>
                <a:cs typeface="Arial"/>
                <a:sym typeface="Arial"/>
              </a:rPr>
              <a:t>Obtaining data via APIs</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eriod"/>
            </a:pPr>
            <a:r>
              <a:rPr lang="en" sz="1700">
                <a:solidFill>
                  <a:srgbClr val="000000"/>
                </a:solidFill>
                <a:latin typeface="Arial"/>
                <a:ea typeface="Arial"/>
                <a:cs typeface="Arial"/>
                <a:sym typeface="Arial"/>
              </a:rPr>
              <a:t>Obtaining data via packages built on top of APIs</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eriod"/>
            </a:pPr>
            <a:r>
              <a:rPr lang="en" sz="1700">
                <a:solidFill>
                  <a:srgbClr val="000000"/>
                </a:solidFill>
                <a:latin typeface="Arial"/>
                <a:ea typeface="Arial"/>
                <a:cs typeface="Arial"/>
                <a:sym typeface="Arial"/>
              </a:rPr>
              <a:t>Scraping data that you cannot obtain otherwise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AutoNum type="arabicPeriod"/>
            </a:pPr>
            <a:r>
              <a:rPr lang="en" sz="1700">
                <a:solidFill>
                  <a:srgbClr val="000000"/>
                </a:solidFill>
                <a:latin typeface="Arial"/>
                <a:ea typeface="Arial"/>
                <a:cs typeface="Arial"/>
                <a:sym typeface="Arial"/>
              </a:rPr>
              <a:t>Pulling text out of documents, parsing and analyzing</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Automating repetitive tasks</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 sz="2000">
                <a:solidFill>
                  <a:srgbClr val="000000"/>
                </a:solidFill>
                <a:latin typeface="Arial"/>
                <a:ea typeface="Arial"/>
                <a:cs typeface="Arial"/>
                <a:sym typeface="Arial"/>
              </a:rPr>
              <a:t>Miscellaneous tasks that further your reporting</a:t>
            </a:r>
            <a:endParaRPr sz="20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a:t>
            </a:r>
            <a:endParaRPr/>
          </a:p>
        </p:txBody>
      </p:sp>
      <p:sp>
        <p:nvSpPr>
          <p:cNvPr id="157" name="Google Shape;157;p28"/>
          <p:cNvSpPr txBox="1"/>
          <p:nvPr>
            <p:ph idx="1" type="body"/>
          </p:nvPr>
        </p:nvSpPr>
        <p:spPr>
          <a:xfrm>
            <a:off x="311700" y="1137600"/>
            <a:ext cx="85206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500" u="sng">
                <a:solidFill>
                  <a:srgbClr val="000000"/>
                </a:solidFill>
                <a:latin typeface="Arial"/>
                <a:ea typeface="Arial"/>
                <a:cs typeface="Arial"/>
                <a:sym typeface="Arial"/>
              </a:rPr>
              <a:t>In sum, programming makes traditional data journalism easier and replicable and often opens up lines of inquiry not possible without programming</a:t>
            </a:r>
            <a:r>
              <a:rPr lang="en" sz="2500">
                <a:solidFill>
                  <a:srgbClr val="000000"/>
                </a:solidFill>
                <a:latin typeface="Arial"/>
                <a:ea typeface="Arial"/>
                <a:cs typeface="Arial"/>
                <a:sym typeface="Arial"/>
              </a:rPr>
              <a:t>.</a:t>
            </a:r>
            <a:endParaRPr sz="340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in Action!</a:t>
            </a:r>
            <a:endParaRPr/>
          </a:p>
        </p:txBody>
      </p:sp>
      <p:sp>
        <p:nvSpPr>
          <p:cNvPr id="163" name="Google Shape;163;p29"/>
          <p:cNvSpPr txBox="1"/>
          <p:nvPr>
            <p:ph idx="1" type="body"/>
          </p:nvPr>
        </p:nvSpPr>
        <p:spPr>
          <a:xfrm>
            <a:off x="311700" y="1137600"/>
            <a:ext cx="85206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sz="2500" u="sng">
              <a:solidFill>
                <a:srgbClr val="000000"/>
              </a:solidFill>
              <a:latin typeface="Arial"/>
              <a:ea typeface="Arial"/>
              <a:cs typeface="Arial"/>
              <a:sym typeface="Arial"/>
            </a:endParaRPr>
          </a:p>
          <a:p>
            <a:pPr indent="0" lvl="0" marL="914400" rtl="0" algn="l">
              <a:spcBef>
                <a:spcPts val="0"/>
              </a:spcBef>
              <a:spcAft>
                <a:spcPts val="0"/>
              </a:spcAft>
              <a:buNone/>
            </a:pPr>
            <a:r>
              <a:t/>
            </a:r>
            <a:endParaRPr sz="2500" u="sng">
              <a:solidFill>
                <a:srgbClr val="000000"/>
              </a:solidFill>
              <a:latin typeface="Arial"/>
              <a:ea typeface="Arial"/>
              <a:cs typeface="Arial"/>
              <a:sym typeface="Arial"/>
            </a:endParaRPr>
          </a:p>
          <a:p>
            <a:pPr indent="0" lvl="0" marL="914400" rtl="0" algn="l">
              <a:spcBef>
                <a:spcPts val="0"/>
              </a:spcBef>
              <a:spcAft>
                <a:spcPts val="0"/>
              </a:spcAft>
              <a:buNone/>
            </a:pPr>
            <a:r>
              <a:rPr lang="en" sz="2500" u="sng">
                <a:solidFill>
                  <a:srgbClr val="000000"/>
                </a:solidFill>
                <a:latin typeface="Arial"/>
                <a:ea typeface="Arial"/>
                <a:cs typeface="Arial"/>
                <a:sym typeface="Arial"/>
              </a:rPr>
              <a:t>(in which we switch over to an R script)</a:t>
            </a:r>
            <a:endParaRPr sz="2500" u="sng">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169" name="Google Shape;169;p30"/>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Arial"/>
                <a:ea typeface="Arial"/>
                <a:cs typeface="Arial"/>
                <a:sym typeface="Arial"/>
              </a:rPr>
              <a:t>Are Trump judicial appointees </a:t>
            </a:r>
            <a:r>
              <a:rPr lang="en" sz="1800" u="sng">
                <a:solidFill>
                  <a:schemeClr val="hlink"/>
                </a:solidFill>
                <a:latin typeface="Arial"/>
                <a:ea typeface="Arial"/>
                <a:cs typeface="Arial"/>
                <a:sym typeface="Arial"/>
                <a:hlinkClick r:id="rId3"/>
              </a:rPr>
              <a:t>especially conservative</a:t>
            </a: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342900" lvl="0" marL="1371600" rtl="0" algn="l">
              <a:spcBef>
                <a:spcPts val="0"/>
              </a:spcBef>
              <a:spcAft>
                <a:spcPts val="0"/>
              </a:spcAft>
              <a:buClr>
                <a:srgbClr val="000000"/>
              </a:buClr>
              <a:buSzPts val="1800"/>
              <a:buFont typeface="Arial"/>
              <a:buAutoNum type="arabicPeriod"/>
            </a:pPr>
            <a:r>
              <a:rPr lang="en" sz="1800">
                <a:solidFill>
                  <a:srgbClr val="000000"/>
                </a:solidFill>
                <a:latin typeface="Arial"/>
                <a:ea typeface="Arial"/>
                <a:cs typeface="Arial"/>
                <a:sym typeface="Arial"/>
              </a:rPr>
              <a:t>Scraped case texts</a:t>
            </a:r>
            <a:endParaRPr sz="1800">
              <a:solidFill>
                <a:srgbClr val="000000"/>
              </a:solidFill>
              <a:latin typeface="Arial"/>
              <a:ea typeface="Arial"/>
              <a:cs typeface="Arial"/>
              <a:sym typeface="Arial"/>
            </a:endParaRPr>
          </a:p>
          <a:p>
            <a:pPr indent="-342900" lvl="0" marL="1371600" rtl="0" algn="l">
              <a:spcBef>
                <a:spcPts val="0"/>
              </a:spcBef>
              <a:spcAft>
                <a:spcPts val="0"/>
              </a:spcAft>
              <a:buClr>
                <a:srgbClr val="000000"/>
              </a:buClr>
              <a:buSzPts val="1800"/>
              <a:buFont typeface="Arial"/>
              <a:buAutoNum type="arabicPeriod"/>
            </a:pPr>
            <a:r>
              <a:rPr lang="en" sz="1800">
                <a:solidFill>
                  <a:srgbClr val="000000"/>
                </a:solidFill>
                <a:latin typeface="Arial"/>
                <a:ea typeface="Arial"/>
                <a:cs typeface="Arial"/>
                <a:sym typeface="Arial"/>
              </a:rPr>
              <a:t>Parsed text to pull out judge names and names of judges writing opinion</a:t>
            </a:r>
            <a:endParaRPr>
              <a:solidFill>
                <a:srgbClr val="000000"/>
              </a:solidFill>
              <a:latin typeface="Arial"/>
              <a:ea typeface="Arial"/>
              <a:cs typeface="Arial"/>
              <a:sym typeface="Arial"/>
            </a:endParaRPr>
          </a:p>
          <a:p>
            <a:pPr indent="-342900" lvl="0" marL="1371600" rtl="0" algn="l">
              <a:spcBef>
                <a:spcPts val="0"/>
              </a:spcBef>
              <a:spcAft>
                <a:spcPts val="0"/>
              </a:spcAft>
              <a:buClr>
                <a:srgbClr val="000000"/>
              </a:buClr>
              <a:buSzPts val="1800"/>
              <a:buFont typeface="Arial"/>
              <a:buAutoNum type="arabicPeriod"/>
            </a:pPr>
            <a:r>
              <a:rPr lang="en" sz="1800">
                <a:solidFill>
                  <a:srgbClr val="000000"/>
                </a:solidFill>
                <a:latin typeface="Arial"/>
                <a:ea typeface="Arial"/>
                <a:cs typeface="Arial"/>
                <a:sym typeface="Arial"/>
              </a:rPr>
              <a:t>Built internal db with Web interface for proofing, note-taking, sharing findings with colleagues</a:t>
            </a:r>
            <a:endParaRPr sz="3200" u="sng">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t/>
            </a:r>
            <a:endParaRPr sz="2000" u="sng">
              <a:solidFill>
                <a:srgbClr val="000000"/>
              </a:solidFill>
              <a:latin typeface="Arial"/>
              <a:ea typeface="Arial"/>
              <a:cs typeface="Arial"/>
              <a:sym typeface="Arial"/>
            </a:endParaRPr>
          </a:p>
          <a:p>
            <a:pPr indent="0" lvl="0" marL="914400" rtl="0" algn="l">
              <a:spcBef>
                <a:spcPts val="0"/>
              </a:spcBef>
              <a:spcAft>
                <a:spcPts val="0"/>
              </a:spcAft>
              <a:buNone/>
            </a:pPr>
            <a:r>
              <a:t/>
            </a:r>
            <a:endParaRPr sz="2000" u="sng">
              <a:solidFill>
                <a:srgbClr val="000000"/>
              </a:solidFill>
              <a:latin typeface="Arial"/>
              <a:ea typeface="Arial"/>
              <a:cs typeface="Arial"/>
              <a:sym typeface="Arial"/>
            </a:endParaRPr>
          </a:p>
        </p:txBody>
      </p:sp>
      <p:pic>
        <p:nvPicPr>
          <p:cNvPr id="170" name="Google Shape;170;p30"/>
          <p:cNvPicPr preferRelativeResize="0"/>
          <p:nvPr/>
        </p:nvPicPr>
        <p:blipFill>
          <a:blip r:embed="rId4">
            <a:alphaModFix/>
          </a:blip>
          <a:stretch>
            <a:fillRect/>
          </a:stretch>
        </p:blipFill>
        <p:spPr>
          <a:xfrm>
            <a:off x="311696" y="1298271"/>
            <a:ext cx="4475851" cy="275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176" name="Google Shape;176;p31"/>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College Towns as </a:t>
            </a:r>
            <a:r>
              <a:rPr lang="en" u="sng">
                <a:solidFill>
                  <a:schemeClr val="hlink"/>
                </a:solidFill>
                <a:latin typeface="Arial"/>
                <a:ea typeface="Arial"/>
                <a:cs typeface="Arial"/>
                <a:sym typeface="Arial"/>
                <a:hlinkClick r:id="rId3"/>
              </a:rPr>
              <a:t>Coronavirus Hot Spots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330200" lvl="0" marL="1371600" rtl="0" algn="l">
              <a:spcBef>
                <a:spcPts val="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Use internal API to obtain county level virus data</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330200" lvl="0" marL="1371600" rtl="0" algn="l">
              <a:spcBef>
                <a:spcPts val="0"/>
              </a:spcBef>
              <a:spcAft>
                <a:spcPts val="0"/>
              </a:spcAft>
              <a:buClr>
                <a:srgbClr val="000000"/>
              </a:buClr>
              <a:buSzPts val="1600"/>
              <a:buFont typeface="Arial"/>
              <a:buAutoNum type="arabicPeriod"/>
            </a:pPr>
            <a:r>
              <a:rPr lang="en" sz="1600">
                <a:solidFill>
                  <a:srgbClr val="000000"/>
                </a:solidFill>
                <a:latin typeface="Arial"/>
                <a:ea typeface="Arial"/>
                <a:cs typeface="Arial"/>
                <a:sym typeface="Arial"/>
              </a:rPr>
              <a:t>Use U.S. Census API/R Package to obtain population and college student population data</a:t>
            </a:r>
            <a:endParaRPr sz="2300">
              <a:solidFill>
                <a:srgbClr val="000000"/>
              </a:solidFill>
              <a:latin typeface="Arial"/>
              <a:ea typeface="Arial"/>
              <a:cs typeface="Arial"/>
              <a:sym typeface="Arial"/>
            </a:endParaRPr>
          </a:p>
          <a:p>
            <a:pPr indent="0" lvl="0" marL="914400" rtl="0" algn="l">
              <a:spcBef>
                <a:spcPts val="0"/>
              </a:spcBef>
              <a:spcAft>
                <a:spcPts val="0"/>
              </a:spcAft>
              <a:buNone/>
            </a:pPr>
            <a:r>
              <a:t/>
            </a:r>
            <a:endParaRPr sz="2000" u="sng">
              <a:solidFill>
                <a:srgbClr val="000000"/>
              </a:solidFill>
              <a:latin typeface="Arial"/>
              <a:ea typeface="Arial"/>
              <a:cs typeface="Arial"/>
              <a:sym typeface="Arial"/>
            </a:endParaRPr>
          </a:p>
        </p:txBody>
      </p:sp>
      <p:pic>
        <p:nvPicPr>
          <p:cNvPr id="177" name="Google Shape;177;p31"/>
          <p:cNvPicPr preferRelativeResize="0"/>
          <p:nvPr/>
        </p:nvPicPr>
        <p:blipFill>
          <a:blip r:embed="rId4">
            <a:alphaModFix/>
          </a:blip>
          <a:stretch>
            <a:fillRect/>
          </a:stretch>
        </p:blipFill>
        <p:spPr>
          <a:xfrm>
            <a:off x="152400" y="1170125"/>
            <a:ext cx="4139999" cy="30515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learn to program….</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been a data journalist for more than 20 years, and have worked for The New York Times since 2008.  </a:t>
            </a:r>
            <a:endParaRPr/>
          </a:p>
          <a:p>
            <a:pPr indent="0" lvl="0" marL="0" rtl="0" algn="l">
              <a:spcBef>
                <a:spcPts val="1600"/>
              </a:spcBef>
              <a:spcAft>
                <a:spcPts val="0"/>
              </a:spcAft>
              <a:buNone/>
            </a:pPr>
            <a:r>
              <a:rPr lang="en"/>
              <a:t>This is my fifth Dataharvest conference, and I hope to see all of you in Mechelen next year.</a:t>
            </a:r>
            <a:endParaRPr/>
          </a:p>
          <a:p>
            <a:pPr indent="0" lvl="0" marL="0" rtl="0" algn="l">
              <a:spcBef>
                <a:spcPts val="1600"/>
              </a:spcBef>
              <a:spcAft>
                <a:spcPts val="1600"/>
              </a:spcAft>
              <a:buNone/>
            </a:pPr>
            <a:r>
              <a:rPr lang="en"/>
              <a:t>The goal of this talk is </a:t>
            </a:r>
            <a:r>
              <a:rPr lang="en" u="sng"/>
              <a:t>not to teach you how to program</a:t>
            </a:r>
            <a:r>
              <a:rPr lang="en"/>
              <a:t>, but to hopefully inspire you to want to </a:t>
            </a:r>
            <a:r>
              <a:rPr b="1" lang="en"/>
              <a:t>learn</a:t>
            </a:r>
            <a:r>
              <a:rPr lang="en"/>
              <a:t>. I am </a:t>
            </a:r>
            <a:r>
              <a:rPr lang="en" u="sng"/>
              <a:t>NOT</a:t>
            </a:r>
            <a:r>
              <a:rPr lang="en"/>
              <a:t> a programmer myself, but I have learned to code a bit because it makes my life as a reporter easier and </a:t>
            </a:r>
            <a:r>
              <a:rPr lang="en" u="sng"/>
              <a:t>opens up new lines of inquiry</a:t>
            </a:r>
            <a:r>
              <a:rPr lang="en"/>
              <a:t> for my reporting.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183" name="Google Shape;183;p32"/>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What are the Suburbs </a:t>
            </a:r>
            <a:r>
              <a:rPr lang="en" u="sng">
                <a:solidFill>
                  <a:schemeClr val="hlink"/>
                </a:solidFill>
                <a:latin typeface="Arial"/>
                <a:ea typeface="Arial"/>
                <a:cs typeface="Arial"/>
                <a:sym typeface="Arial"/>
                <a:hlinkClick r:id="rId3"/>
              </a:rPr>
              <a:t>Anyway</a:t>
            </a:r>
            <a:r>
              <a:rPr lang="en">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914400" rtl="0" algn="l">
              <a:spcBef>
                <a:spcPts val="0"/>
              </a:spcBef>
              <a:spcAft>
                <a:spcPts val="0"/>
              </a:spcAft>
              <a:buNone/>
            </a:pPr>
            <a:r>
              <a:rPr lang="en" sz="1700">
                <a:solidFill>
                  <a:srgbClr val="000000"/>
                </a:solidFill>
                <a:latin typeface="Arial"/>
                <a:ea typeface="Arial"/>
                <a:cs typeface="Arial"/>
                <a:sym typeface="Arial"/>
              </a:rPr>
              <a:t>Special problem solving -- joining a satellite image showing building density with map of U.S. divided into 70,000+ neighborhoods</a:t>
            </a:r>
            <a:endParaRPr sz="2200">
              <a:solidFill>
                <a:srgbClr val="000000"/>
              </a:solidFill>
              <a:latin typeface="Arial"/>
              <a:ea typeface="Arial"/>
              <a:cs typeface="Arial"/>
              <a:sym typeface="Arial"/>
            </a:endParaRPr>
          </a:p>
          <a:p>
            <a:pPr indent="0" lvl="0" marL="914400" rtl="0" algn="l">
              <a:spcBef>
                <a:spcPts val="0"/>
              </a:spcBef>
              <a:spcAft>
                <a:spcPts val="0"/>
              </a:spcAft>
              <a:buNone/>
            </a:pPr>
            <a:r>
              <a:t/>
            </a:r>
            <a:endParaRPr sz="2000" u="sng">
              <a:solidFill>
                <a:srgbClr val="000000"/>
              </a:solidFill>
              <a:latin typeface="Arial"/>
              <a:ea typeface="Arial"/>
              <a:cs typeface="Arial"/>
              <a:sym typeface="Arial"/>
            </a:endParaRPr>
          </a:p>
        </p:txBody>
      </p:sp>
      <p:pic>
        <p:nvPicPr>
          <p:cNvPr id="184" name="Google Shape;184;p32"/>
          <p:cNvPicPr preferRelativeResize="0"/>
          <p:nvPr/>
        </p:nvPicPr>
        <p:blipFill>
          <a:blip r:embed="rId4">
            <a:alphaModFix/>
          </a:blip>
          <a:stretch>
            <a:fillRect/>
          </a:stretch>
        </p:blipFill>
        <p:spPr>
          <a:xfrm>
            <a:off x="152400" y="1170125"/>
            <a:ext cx="4140001" cy="34987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190" name="Google Shape;190;p33"/>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solidFill>
                  <a:srgbClr val="000000"/>
                </a:solidFill>
                <a:latin typeface="Arial"/>
                <a:ea typeface="Arial"/>
                <a:cs typeface="Arial"/>
                <a:sym typeface="Arial"/>
              </a:rPr>
              <a:t>Scraping </a:t>
            </a:r>
            <a:r>
              <a:rPr lang="en" u="sng">
                <a:solidFill>
                  <a:schemeClr val="hlink"/>
                </a:solidFill>
                <a:latin typeface="Arial"/>
                <a:ea typeface="Arial"/>
                <a:cs typeface="Arial"/>
                <a:sym typeface="Arial"/>
                <a:hlinkClick r:id="rId3"/>
              </a:rPr>
              <a:t>Swedish Political</a:t>
            </a:r>
            <a:r>
              <a:rPr lang="en">
                <a:solidFill>
                  <a:srgbClr val="000000"/>
                </a:solidFill>
                <a:latin typeface="Arial"/>
                <a:ea typeface="Arial"/>
                <a:cs typeface="Arial"/>
                <a:sym typeface="Arial"/>
              </a:rPr>
              <a:t> Donations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914400" rtl="0" algn="l">
              <a:spcBef>
                <a:spcPts val="0"/>
              </a:spcBef>
              <a:spcAft>
                <a:spcPts val="0"/>
              </a:spcAft>
              <a:buNone/>
            </a:pPr>
            <a:r>
              <a:rPr lang="en">
                <a:solidFill>
                  <a:srgbClr val="000000"/>
                </a:solidFill>
                <a:latin typeface="Arial"/>
                <a:ea typeface="Arial"/>
                <a:cs typeface="Arial"/>
                <a:sym typeface="Arial"/>
              </a:rPr>
              <a:t>The Swedish election of 2018 was the first election where the private donations became public. Regulators posted a simple lookup tool but SVT </a:t>
            </a:r>
            <a:r>
              <a:rPr lang="en" u="sng">
                <a:solidFill>
                  <a:schemeClr val="hlink"/>
                </a:solidFill>
                <a:latin typeface="Arial"/>
                <a:ea typeface="Arial"/>
                <a:cs typeface="Arial"/>
                <a:sym typeface="Arial"/>
                <a:hlinkClick r:id="rId4"/>
              </a:rPr>
              <a:t>scraped</a:t>
            </a:r>
            <a:r>
              <a:rPr lang="en">
                <a:solidFill>
                  <a:srgbClr val="000000"/>
                </a:solidFill>
                <a:latin typeface="Arial"/>
                <a:ea typeface="Arial"/>
                <a:cs typeface="Arial"/>
                <a:sym typeface="Arial"/>
              </a:rPr>
              <a:t> the database and pulled other records out of PDF files</a:t>
            </a:r>
            <a:endParaRPr sz="2900">
              <a:solidFill>
                <a:srgbClr val="000000"/>
              </a:solidFill>
              <a:latin typeface="Arial"/>
              <a:ea typeface="Arial"/>
              <a:cs typeface="Arial"/>
              <a:sym typeface="Arial"/>
            </a:endParaRPr>
          </a:p>
          <a:p>
            <a:pPr indent="0" lvl="0" marL="914400" rtl="0" algn="l">
              <a:spcBef>
                <a:spcPts val="0"/>
              </a:spcBef>
              <a:spcAft>
                <a:spcPts val="0"/>
              </a:spcAft>
              <a:buNone/>
            </a:pPr>
            <a:r>
              <a:t/>
            </a:r>
            <a:endParaRPr sz="2000" u="sng">
              <a:solidFill>
                <a:srgbClr val="000000"/>
              </a:solidFill>
              <a:latin typeface="Arial"/>
              <a:ea typeface="Arial"/>
              <a:cs typeface="Arial"/>
              <a:sym typeface="Arial"/>
            </a:endParaRPr>
          </a:p>
        </p:txBody>
      </p:sp>
      <p:pic>
        <p:nvPicPr>
          <p:cNvPr id="191" name="Google Shape;191;p33"/>
          <p:cNvPicPr preferRelativeResize="0"/>
          <p:nvPr/>
        </p:nvPicPr>
        <p:blipFill>
          <a:blip r:embed="rId5">
            <a:alphaModFix/>
          </a:blip>
          <a:stretch>
            <a:fillRect/>
          </a:stretch>
        </p:blipFill>
        <p:spPr>
          <a:xfrm>
            <a:off x="454650" y="1051200"/>
            <a:ext cx="3406754"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197" name="Google Shape;197;p34"/>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u="sng">
                <a:solidFill>
                  <a:schemeClr val="hlink"/>
                </a:solidFill>
                <a:latin typeface="Arial"/>
                <a:ea typeface="Arial"/>
                <a:cs typeface="Arial"/>
                <a:sym typeface="Arial"/>
                <a:hlinkClick r:id="rId3"/>
              </a:rPr>
              <a:t>Unsafe Roads</a:t>
            </a:r>
            <a:r>
              <a:rPr lang="en">
                <a:solidFill>
                  <a:srgbClr val="000000"/>
                </a:solidFill>
                <a:latin typeface="Arial"/>
                <a:ea typeface="Arial"/>
                <a:cs typeface="Arial"/>
                <a:sym typeface="Arial"/>
              </a:rPr>
              <a:t> in Sweden</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914400" rtl="0" algn="l">
              <a:spcBef>
                <a:spcPts val="0"/>
              </a:spcBef>
              <a:spcAft>
                <a:spcPts val="0"/>
              </a:spcAft>
              <a:buNone/>
            </a:pPr>
            <a:r>
              <a:rPr lang="en">
                <a:solidFill>
                  <a:srgbClr val="000000"/>
                </a:solidFill>
                <a:latin typeface="Arial"/>
                <a:ea typeface="Arial"/>
                <a:cs typeface="Arial"/>
                <a:sym typeface="Arial"/>
              </a:rPr>
              <a:t>To document unsafe roads in Sweden, reporters needed to learn a lot about road engineering but also needed to acquire road data from a government API </a:t>
            </a:r>
            <a:endParaRPr sz="3600">
              <a:solidFill>
                <a:srgbClr val="000000"/>
              </a:solidFill>
              <a:latin typeface="Arial"/>
              <a:ea typeface="Arial"/>
              <a:cs typeface="Arial"/>
              <a:sym typeface="Arial"/>
            </a:endParaRPr>
          </a:p>
          <a:p>
            <a:pPr indent="0" lvl="0" marL="914400" rtl="0" algn="l">
              <a:spcBef>
                <a:spcPts val="0"/>
              </a:spcBef>
              <a:spcAft>
                <a:spcPts val="0"/>
              </a:spcAft>
              <a:buNone/>
            </a:pPr>
            <a:r>
              <a:t/>
            </a:r>
            <a:endParaRPr sz="2000" u="sng">
              <a:solidFill>
                <a:srgbClr val="000000"/>
              </a:solidFill>
              <a:latin typeface="Arial"/>
              <a:ea typeface="Arial"/>
              <a:cs typeface="Arial"/>
              <a:sym typeface="Arial"/>
            </a:endParaRPr>
          </a:p>
        </p:txBody>
      </p:sp>
      <p:pic>
        <p:nvPicPr>
          <p:cNvPr id="198" name="Google Shape;198;p34"/>
          <p:cNvPicPr preferRelativeResize="0"/>
          <p:nvPr/>
        </p:nvPicPr>
        <p:blipFill>
          <a:blip r:embed="rId4">
            <a:alphaModFix/>
          </a:blip>
          <a:stretch>
            <a:fillRect/>
          </a:stretch>
        </p:blipFill>
        <p:spPr>
          <a:xfrm>
            <a:off x="524025" y="1017725"/>
            <a:ext cx="3156797"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204" name="Google Shape;204;p35"/>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solidFill>
                  <a:srgbClr val="000000"/>
                </a:solidFill>
                <a:latin typeface="Arial"/>
                <a:ea typeface="Arial"/>
                <a:cs typeface="Arial"/>
                <a:sym typeface="Arial"/>
              </a:rPr>
              <a:t>When Oligarchs Snap up </a:t>
            </a:r>
            <a:r>
              <a:rPr lang="en" u="sng">
                <a:solidFill>
                  <a:schemeClr val="hlink"/>
                </a:solidFill>
                <a:latin typeface="Arial"/>
                <a:ea typeface="Arial"/>
                <a:cs typeface="Arial"/>
                <a:sym typeface="Arial"/>
                <a:hlinkClick r:id="rId3"/>
              </a:rPr>
              <a:t>Real Estate</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914400" rtl="0" algn="l">
              <a:spcBef>
                <a:spcPts val="0"/>
              </a:spcBef>
              <a:spcAft>
                <a:spcPts val="0"/>
              </a:spcAft>
              <a:buNone/>
            </a:pPr>
            <a:r>
              <a:rPr lang="en" sz="1900">
                <a:solidFill>
                  <a:srgbClr val="000000"/>
                </a:solidFill>
                <a:latin typeface="Arial"/>
                <a:ea typeface="Arial"/>
                <a:cs typeface="Arial"/>
                <a:sym typeface="Arial"/>
              </a:rPr>
              <a:t> Ownership information for this project was locked in about 200 PDF files that had to be parsed programmatically to liberate the data</a:t>
            </a:r>
            <a:endParaRPr sz="4400">
              <a:solidFill>
                <a:srgbClr val="000000"/>
              </a:solidFill>
              <a:latin typeface="Arial"/>
              <a:ea typeface="Arial"/>
              <a:cs typeface="Arial"/>
              <a:sym typeface="Arial"/>
            </a:endParaRPr>
          </a:p>
          <a:p>
            <a:pPr indent="0" lvl="0" marL="914400" rtl="0" algn="l">
              <a:spcBef>
                <a:spcPts val="0"/>
              </a:spcBef>
              <a:spcAft>
                <a:spcPts val="0"/>
              </a:spcAft>
              <a:buNone/>
            </a:pPr>
            <a:r>
              <a:t/>
            </a:r>
            <a:endParaRPr sz="2800" u="sng">
              <a:solidFill>
                <a:srgbClr val="000000"/>
              </a:solidFill>
              <a:latin typeface="Arial"/>
              <a:ea typeface="Arial"/>
              <a:cs typeface="Arial"/>
              <a:sym typeface="Arial"/>
            </a:endParaRPr>
          </a:p>
        </p:txBody>
      </p:sp>
      <p:pic>
        <p:nvPicPr>
          <p:cNvPr id="205" name="Google Shape;205;p35"/>
          <p:cNvPicPr preferRelativeResize="0"/>
          <p:nvPr/>
        </p:nvPicPr>
        <p:blipFill>
          <a:blip r:embed="rId4">
            <a:alphaModFix/>
          </a:blip>
          <a:stretch>
            <a:fillRect/>
          </a:stretch>
        </p:blipFill>
        <p:spPr>
          <a:xfrm>
            <a:off x="410050" y="1080925"/>
            <a:ext cx="3512832"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211" name="Google Shape;211;p36"/>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solidFill>
                  <a:srgbClr val="000000"/>
                </a:solidFill>
                <a:latin typeface="Arial"/>
                <a:ea typeface="Arial"/>
                <a:cs typeface="Arial"/>
                <a:sym typeface="Arial"/>
              </a:rPr>
              <a:t>How to Property Taxes Work in </a:t>
            </a:r>
            <a:r>
              <a:rPr lang="en" u="sng">
                <a:solidFill>
                  <a:schemeClr val="hlink"/>
                </a:solidFill>
                <a:latin typeface="Arial"/>
                <a:ea typeface="Arial"/>
                <a:cs typeface="Arial"/>
                <a:sym typeface="Arial"/>
                <a:hlinkClick r:id="rId3"/>
              </a:rPr>
              <a:t>Norway</a:t>
            </a:r>
            <a:r>
              <a:rPr lang="en">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914400" rtl="0" algn="l">
              <a:spcBef>
                <a:spcPts val="0"/>
              </a:spcBef>
              <a:spcAft>
                <a:spcPts val="0"/>
              </a:spcAft>
              <a:buNone/>
            </a:pPr>
            <a:r>
              <a:rPr lang="en">
                <a:solidFill>
                  <a:srgbClr val="222222"/>
                </a:solidFill>
                <a:highlight>
                  <a:srgbClr val="FFFFFF"/>
                </a:highlight>
                <a:latin typeface="Arial"/>
                <a:ea typeface="Arial"/>
                <a:cs typeface="Arial"/>
                <a:sym typeface="Arial"/>
              </a:rPr>
              <a:t>The national broadcaster NRK used a combo of scraping and FOIA requests to give their audience an unprecedented understanding of the property tax system.</a:t>
            </a:r>
            <a:endParaRPr sz="5100">
              <a:solidFill>
                <a:srgbClr val="000000"/>
              </a:solidFill>
              <a:latin typeface="Arial"/>
              <a:ea typeface="Arial"/>
              <a:cs typeface="Arial"/>
              <a:sym typeface="Arial"/>
            </a:endParaRPr>
          </a:p>
          <a:p>
            <a:pPr indent="0" lvl="0" marL="914400" rtl="0" algn="l">
              <a:spcBef>
                <a:spcPts val="0"/>
              </a:spcBef>
              <a:spcAft>
                <a:spcPts val="0"/>
              </a:spcAft>
              <a:buNone/>
            </a:pPr>
            <a:r>
              <a:t/>
            </a:r>
            <a:endParaRPr sz="2800" u="sng">
              <a:solidFill>
                <a:srgbClr val="000000"/>
              </a:solidFill>
              <a:latin typeface="Arial"/>
              <a:ea typeface="Arial"/>
              <a:cs typeface="Arial"/>
              <a:sym typeface="Arial"/>
            </a:endParaRPr>
          </a:p>
        </p:txBody>
      </p:sp>
      <p:pic>
        <p:nvPicPr>
          <p:cNvPr id="212" name="Google Shape;212;p36"/>
          <p:cNvPicPr preferRelativeResize="0"/>
          <p:nvPr/>
        </p:nvPicPr>
        <p:blipFill>
          <a:blip r:embed="rId4">
            <a:alphaModFix/>
          </a:blip>
          <a:stretch>
            <a:fillRect/>
          </a:stretch>
        </p:blipFill>
        <p:spPr>
          <a:xfrm>
            <a:off x="152400" y="1170125"/>
            <a:ext cx="4783475" cy="2422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218" name="Google Shape;218;p37"/>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solidFill>
                  <a:srgbClr val="000000"/>
                </a:solidFill>
                <a:latin typeface="Arial"/>
                <a:ea typeface="Arial"/>
                <a:cs typeface="Arial"/>
                <a:sym typeface="Arial"/>
              </a:rPr>
              <a:t>Denmark Homesale Robot</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300">
              <a:solidFill>
                <a:srgbClr val="222222"/>
              </a:solidFill>
              <a:highlight>
                <a:srgbClr val="FFFFFF"/>
              </a:highlight>
              <a:latin typeface="Arial"/>
              <a:ea typeface="Arial"/>
              <a:cs typeface="Arial"/>
              <a:sym typeface="Arial"/>
            </a:endParaRPr>
          </a:p>
          <a:p>
            <a:pPr indent="0" lvl="0" marL="914400" rtl="0" algn="l">
              <a:spcBef>
                <a:spcPts val="0"/>
              </a:spcBef>
              <a:spcAft>
                <a:spcPts val="0"/>
              </a:spcAft>
              <a:buNone/>
            </a:pPr>
            <a:r>
              <a:rPr lang="en" sz="1100">
                <a:solidFill>
                  <a:srgbClr val="222222"/>
                </a:solidFill>
                <a:highlight>
                  <a:srgbClr val="FFFFFF"/>
                </a:highlight>
                <a:latin typeface="Arial"/>
                <a:ea typeface="Arial"/>
                <a:cs typeface="Arial"/>
                <a:sym typeface="Arial"/>
              </a:rPr>
              <a:t>Our best example is how we make a total scraping of the system called Tinglysning, which is the register of houses and flats, buying and selling of that in Denmark. It is meant to be open by law, but it is very difficult to structure and find your way around in. It means we have all the houses/flats/other buildings, all the owners, all the contract-information and many of the debts, we do this by scraping an API, which is not documented and parsing data from several sources into the database on the server.</a:t>
            </a:r>
            <a:endParaRPr sz="5100">
              <a:solidFill>
                <a:srgbClr val="000000"/>
              </a:solidFill>
              <a:latin typeface="Arial"/>
              <a:ea typeface="Arial"/>
              <a:cs typeface="Arial"/>
              <a:sym typeface="Arial"/>
            </a:endParaRPr>
          </a:p>
          <a:p>
            <a:pPr indent="0" lvl="0" marL="914400" rtl="0" algn="l">
              <a:spcBef>
                <a:spcPts val="0"/>
              </a:spcBef>
              <a:spcAft>
                <a:spcPts val="0"/>
              </a:spcAft>
              <a:buNone/>
            </a:pPr>
            <a:r>
              <a:t/>
            </a:r>
            <a:endParaRPr sz="2600" u="sng">
              <a:solidFill>
                <a:srgbClr val="000000"/>
              </a:solidFill>
              <a:latin typeface="Arial"/>
              <a:ea typeface="Arial"/>
              <a:cs typeface="Arial"/>
              <a:sym typeface="Arial"/>
            </a:endParaRPr>
          </a:p>
        </p:txBody>
      </p:sp>
      <p:pic>
        <p:nvPicPr>
          <p:cNvPr id="219" name="Google Shape;219;p37"/>
          <p:cNvPicPr preferRelativeResize="0"/>
          <p:nvPr/>
        </p:nvPicPr>
        <p:blipFill>
          <a:blip r:embed="rId3">
            <a:alphaModFix/>
          </a:blip>
          <a:stretch>
            <a:fillRect/>
          </a:stretch>
        </p:blipFill>
        <p:spPr>
          <a:xfrm>
            <a:off x="152400" y="1170125"/>
            <a:ext cx="4140000" cy="34194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225" name="Google Shape;225;p38"/>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solidFill>
                  <a:srgbClr val="000000"/>
                </a:solidFill>
                <a:latin typeface="Arial"/>
                <a:ea typeface="Arial"/>
                <a:cs typeface="Arial"/>
                <a:sym typeface="Arial"/>
              </a:rPr>
              <a:t>Dark Money in </a:t>
            </a:r>
            <a:r>
              <a:rPr lang="en" u="sng">
                <a:solidFill>
                  <a:schemeClr val="hlink"/>
                </a:solidFill>
                <a:latin typeface="Arial"/>
                <a:ea typeface="Arial"/>
                <a:cs typeface="Arial"/>
                <a:sym typeface="Arial"/>
                <a:hlinkClick r:id="rId3"/>
              </a:rPr>
              <a:t>U.S. Politics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300">
                <a:solidFill>
                  <a:srgbClr val="222222"/>
                </a:solidFill>
                <a:highlight>
                  <a:srgbClr val="FFFFFF"/>
                </a:highlight>
                <a:latin typeface="Arial"/>
                <a:ea typeface="Arial"/>
                <a:cs typeface="Arial"/>
                <a:sym typeface="Arial"/>
              </a:rPr>
              <a:t>Quartz automatically scrapes Facebook ad spending on a daily basis, creating a long-term database they can mine for trend stories.</a:t>
            </a:r>
            <a:endParaRPr sz="1300">
              <a:solidFill>
                <a:srgbClr val="222222"/>
              </a:solidFill>
              <a:highlight>
                <a:srgbClr val="FFFFFF"/>
              </a:highlight>
              <a:latin typeface="Arial"/>
              <a:ea typeface="Arial"/>
              <a:cs typeface="Arial"/>
              <a:sym typeface="Arial"/>
            </a:endParaRPr>
          </a:p>
          <a:p>
            <a:pPr indent="0" lvl="0" marL="914400" rtl="0" algn="l">
              <a:spcBef>
                <a:spcPts val="0"/>
              </a:spcBef>
              <a:spcAft>
                <a:spcPts val="0"/>
              </a:spcAft>
              <a:buNone/>
            </a:pPr>
            <a:r>
              <a:t/>
            </a:r>
            <a:endParaRPr sz="5100">
              <a:solidFill>
                <a:srgbClr val="000000"/>
              </a:solidFill>
              <a:latin typeface="Arial"/>
              <a:ea typeface="Arial"/>
              <a:cs typeface="Arial"/>
              <a:sym typeface="Arial"/>
            </a:endParaRPr>
          </a:p>
          <a:p>
            <a:pPr indent="0" lvl="0" marL="914400" rtl="0" algn="l">
              <a:spcBef>
                <a:spcPts val="0"/>
              </a:spcBef>
              <a:spcAft>
                <a:spcPts val="0"/>
              </a:spcAft>
              <a:buNone/>
            </a:pPr>
            <a:r>
              <a:t/>
            </a:r>
            <a:endParaRPr sz="2600" u="sng">
              <a:solidFill>
                <a:srgbClr val="000000"/>
              </a:solidFill>
              <a:latin typeface="Arial"/>
              <a:ea typeface="Arial"/>
              <a:cs typeface="Arial"/>
              <a:sym typeface="Arial"/>
            </a:endParaRPr>
          </a:p>
        </p:txBody>
      </p:sp>
      <p:pic>
        <p:nvPicPr>
          <p:cNvPr id="226" name="Google Shape;226;p38"/>
          <p:cNvPicPr preferRelativeResize="0"/>
          <p:nvPr/>
        </p:nvPicPr>
        <p:blipFill>
          <a:blip r:embed="rId4">
            <a:alphaModFix/>
          </a:blip>
          <a:stretch>
            <a:fillRect/>
          </a:stretch>
        </p:blipFill>
        <p:spPr>
          <a:xfrm>
            <a:off x="152400" y="1170125"/>
            <a:ext cx="4140000" cy="26870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Examples...</a:t>
            </a:r>
            <a:endParaRPr/>
          </a:p>
        </p:txBody>
      </p:sp>
      <p:sp>
        <p:nvSpPr>
          <p:cNvPr id="232" name="Google Shape;232;p39"/>
          <p:cNvSpPr txBox="1"/>
          <p:nvPr>
            <p:ph idx="1" type="body"/>
          </p:nvPr>
        </p:nvSpPr>
        <p:spPr>
          <a:xfrm>
            <a:off x="4444800" y="0"/>
            <a:ext cx="4387500" cy="5059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solidFill>
                  <a:srgbClr val="000000"/>
                </a:solidFill>
                <a:latin typeface="Arial"/>
                <a:ea typeface="Arial"/>
                <a:cs typeface="Arial"/>
                <a:sym typeface="Arial"/>
              </a:rPr>
              <a:t>Rental Discrimination in Germany</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137160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300">
                <a:solidFill>
                  <a:srgbClr val="222222"/>
                </a:solidFill>
                <a:highlight>
                  <a:srgbClr val="FFFFFF"/>
                </a:highlight>
                <a:latin typeface="Arial"/>
                <a:ea typeface="Arial"/>
                <a:cs typeface="Arial"/>
                <a:sym typeface="Arial"/>
              </a:rPr>
              <a:t>Bayerischer Rundfunk and Der Spiegel created a program that sent in thousands of applications for apartments for people of different genders and nationalities, and tracked who was invited in for a visit.</a:t>
            </a:r>
            <a:endParaRPr sz="1300">
              <a:solidFill>
                <a:srgbClr val="222222"/>
              </a:solidFill>
              <a:highlight>
                <a:srgbClr val="FFFFFF"/>
              </a:highlight>
              <a:latin typeface="Arial"/>
              <a:ea typeface="Arial"/>
              <a:cs typeface="Arial"/>
              <a:sym typeface="Arial"/>
            </a:endParaRPr>
          </a:p>
          <a:p>
            <a:pPr indent="0" lvl="0" marL="914400" rtl="0" algn="l">
              <a:spcBef>
                <a:spcPts val="0"/>
              </a:spcBef>
              <a:spcAft>
                <a:spcPts val="0"/>
              </a:spcAft>
              <a:buNone/>
            </a:pPr>
            <a:r>
              <a:t/>
            </a:r>
            <a:endParaRPr sz="5100">
              <a:solidFill>
                <a:srgbClr val="000000"/>
              </a:solidFill>
              <a:latin typeface="Arial"/>
              <a:ea typeface="Arial"/>
              <a:cs typeface="Arial"/>
              <a:sym typeface="Arial"/>
            </a:endParaRPr>
          </a:p>
          <a:p>
            <a:pPr indent="0" lvl="0" marL="914400" rtl="0" algn="l">
              <a:spcBef>
                <a:spcPts val="0"/>
              </a:spcBef>
              <a:spcAft>
                <a:spcPts val="0"/>
              </a:spcAft>
              <a:buNone/>
            </a:pPr>
            <a:r>
              <a:t/>
            </a:r>
            <a:endParaRPr sz="2600" u="sng">
              <a:solidFill>
                <a:srgbClr val="000000"/>
              </a:solidFill>
              <a:latin typeface="Arial"/>
              <a:ea typeface="Arial"/>
              <a:cs typeface="Arial"/>
              <a:sym typeface="Arial"/>
            </a:endParaRPr>
          </a:p>
        </p:txBody>
      </p:sp>
      <p:pic>
        <p:nvPicPr>
          <p:cNvPr id="233" name="Google Shape;233;p39"/>
          <p:cNvPicPr preferRelativeResize="0"/>
          <p:nvPr/>
        </p:nvPicPr>
        <p:blipFill>
          <a:blip r:embed="rId3">
            <a:alphaModFix/>
          </a:blip>
          <a:stretch>
            <a:fillRect/>
          </a:stretch>
        </p:blipFill>
        <p:spPr>
          <a:xfrm>
            <a:off x="152400" y="1170125"/>
            <a:ext cx="4140000" cy="23619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to Program...</a:t>
            </a:r>
            <a:endParaRPr/>
          </a:p>
        </p:txBody>
      </p:sp>
      <p:sp>
        <p:nvSpPr>
          <p:cNvPr id="239" name="Google Shape;239;p40"/>
          <p:cNvSpPr txBox="1"/>
          <p:nvPr>
            <p:ph idx="1" type="body"/>
          </p:nvPr>
        </p:nvSpPr>
        <p:spPr>
          <a:xfrm>
            <a:off x="311700" y="11376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AutoNum type="arabicParenR"/>
            </a:pPr>
            <a:r>
              <a:rPr lang="en">
                <a:solidFill>
                  <a:srgbClr val="000000"/>
                </a:solidFill>
                <a:latin typeface="Arial"/>
                <a:ea typeface="Arial"/>
                <a:cs typeface="Arial"/>
                <a:sym typeface="Arial"/>
              </a:rPr>
              <a:t>Come to these conferences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arenR"/>
            </a:pPr>
            <a:r>
              <a:rPr lang="en">
                <a:solidFill>
                  <a:srgbClr val="000000"/>
                </a:solidFill>
                <a:latin typeface="Arial"/>
                <a:ea typeface="Arial"/>
                <a:cs typeface="Arial"/>
                <a:sym typeface="Arial"/>
              </a:rPr>
              <a:t>R: </a:t>
            </a:r>
            <a:r>
              <a:rPr lang="en" u="sng">
                <a:solidFill>
                  <a:srgbClr val="1155CC"/>
                </a:solidFill>
                <a:latin typeface="Arial"/>
                <a:ea typeface="Arial"/>
                <a:cs typeface="Arial"/>
                <a:sym typeface="Arial"/>
                <a:hlinkClick r:id="rId3">
                  <a:extLst>
                    <a:ext uri="{A12FA001-AC4F-418D-AE19-62706E023703}">
                      <ahyp:hlinkClr val="tx"/>
                    </a:ext>
                  </a:extLst>
                </a:hlinkClick>
              </a:rPr>
              <a:t>https://r4ds.had.co.nz/</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arenR"/>
            </a:pPr>
            <a:r>
              <a:rPr lang="en">
                <a:solidFill>
                  <a:srgbClr val="000000"/>
                </a:solidFill>
                <a:latin typeface="Arial"/>
                <a:ea typeface="Arial"/>
                <a:cs typeface="Arial"/>
                <a:sym typeface="Arial"/>
              </a:rPr>
              <a:t>Python: </a:t>
            </a:r>
            <a:r>
              <a:rPr lang="en" u="sng">
                <a:solidFill>
                  <a:srgbClr val="1155CC"/>
                </a:solidFill>
                <a:latin typeface="Arial"/>
                <a:ea typeface="Arial"/>
                <a:cs typeface="Arial"/>
                <a:sym typeface="Arial"/>
                <a:hlinkClick r:id="rId4">
                  <a:extLst>
                    <a:ext uri="{A12FA001-AC4F-418D-AE19-62706E023703}">
                      <ahyp:hlinkClr val="tx"/>
                    </a:ext>
                  </a:extLst>
                </a:hlinkClick>
              </a:rPr>
              <a:t>https://www.firstpythonnotebook.org/</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arenR"/>
            </a:pPr>
            <a:r>
              <a:rPr lang="en">
                <a:solidFill>
                  <a:srgbClr val="000000"/>
                </a:solidFill>
                <a:latin typeface="Arial"/>
                <a:ea typeface="Arial"/>
                <a:cs typeface="Arial"/>
                <a:sym typeface="Arial"/>
              </a:rPr>
              <a:t>It helps to have a project in mind when you learn vs learning for learnings sake</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Thanks to: Helena Bengtsson, John Bones, Jeremy Merrill, </a:t>
            </a:r>
            <a:r>
              <a:rPr lang="en" sz="1000">
                <a:solidFill>
                  <a:srgbClr val="000000"/>
                </a:solidFill>
                <a:latin typeface="Arial"/>
                <a:ea typeface="Arial"/>
                <a:cs typeface="Arial"/>
                <a:sym typeface="Arial"/>
              </a:rPr>
              <a:t>Nils Mulvad and </a:t>
            </a:r>
            <a:r>
              <a:rPr lang="en" sz="1000">
                <a:solidFill>
                  <a:srgbClr val="000000"/>
                </a:solidFill>
                <a:latin typeface="Arial"/>
                <a:ea typeface="Arial"/>
                <a:cs typeface="Arial"/>
                <a:sym typeface="Arial"/>
              </a:rPr>
              <a:t>Jonathan Stoneman for providing great examples.</a:t>
            </a:r>
            <a:endParaRPr sz="10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Data Journalism?</a:t>
            </a:r>
            <a:endParaRPr/>
          </a:p>
        </p:txBody>
      </p:sp>
      <p:sp>
        <p:nvSpPr>
          <p:cNvPr id="69" name="Google Shape;69;p15"/>
          <p:cNvSpPr txBox="1"/>
          <p:nvPr>
            <p:ph idx="1" type="body"/>
          </p:nvPr>
        </p:nvSpPr>
        <p:spPr>
          <a:xfrm>
            <a:off x="311700" y="1152475"/>
            <a:ext cx="4857300" cy="3302400"/>
          </a:xfrm>
          <a:prstGeom prst="rect">
            <a:avLst/>
          </a:prstGeom>
        </p:spPr>
        <p:txBody>
          <a:bodyPr anchorCtr="0" anchor="t" bIns="91425" lIns="91425" spcFirstLastPara="1" rIns="91425" wrap="square" tIns="91425">
            <a:noAutofit/>
          </a:bodyPr>
          <a:lstStyle/>
          <a:p>
            <a:pPr indent="-361950" lvl="1" marL="914400" rtl="0" algn="l">
              <a:spcBef>
                <a:spcPts val="0"/>
              </a:spcBef>
              <a:spcAft>
                <a:spcPts val="0"/>
              </a:spcAft>
              <a:buClr>
                <a:srgbClr val="000000"/>
              </a:buClr>
              <a:buSzPts val="2100"/>
              <a:buFont typeface="Arial"/>
              <a:buAutoNum type="alphaLcParenR"/>
            </a:pPr>
            <a:r>
              <a:rPr lang="en" sz="2100">
                <a:solidFill>
                  <a:srgbClr val="000000"/>
                </a:solidFill>
                <a:latin typeface="Arial"/>
                <a:ea typeface="Arial"/>
                <a:cs typeface="Arial"/>
                <a:sym typeface="Arial"/>
              </a:rPr>
              <a:t>Reporting is what you see</a:t>
            </a:r>
            <a:endParaRPr sz="2100">
              <a:solidFill>
                <a:srgbClr val="000000"/>
              </a:solidFill>
              <a:latin typeface="Arial"/>
              <a:ea typeface="Arial"/>
              <a:cs typeface="Arial"/>
              <a:sym typeface="Arial"/>
            </a:endParaRPr>
          </a:p>
          <a:p>
            <a:pPr indent="-361950" lvl="1" marL="914400" rtl="0" algn="l">
              <a:spcBef>
                <a:spcPts val="0"/>
              </a:spcBef>
              <a:spcAft>
                <a:spcPts val="0"/>
              </a:spcAft>
              <a:buClr>
                <a:srgbClr val="000000"/>
              </a:buClr>
              <a:buSzPts val="2100"/>
              <a:buFont typeface="Arial"/>
              <a:buAutoNum type="alphaLcParenR"/>
            </a:pPr>
            <a:r>
              <a:rPr lang="en" sz="2100">
                <a:solidFill>
                  <a:srgbClr val="000000"/>
                </a:solidFill>
                <a:latin typeface="Arial"/>
                <a:ea typeface="Arial"/>
                <a:cs typeface="Arial"/>
                <a:sym typeface="Arial"/>
              </a:rPr>
              <a:t>Reporting is what people tell you</a:t>
            </a:r>
            <a:endParaRPr sz="2100">
              <a:solidFill>
                <a:srgbClr val="000000"/>
              </a:solidFill>
              <a:latin typeface="Arial"/>
              <a:ea typeface="Arial"/>
              <a:cs typeface="Arial"/>
              <a:sym typeface="Arial"/>
            </a:endParaRPr>
          </a:p>
          <a:p>
            <a:pPr indent="-361950" lvl="1" marL="914400" rtl="0" algn="l">
              <a:spcBef>
                <a:spcPts val="0"/>
              </a:spcBef>
              <a:spcAft>
                <a:spcPts val="0"/>
              </a:spcAft>
              <a:buClr>
                <a:srgbClr val="000000"/>
              </a:buClr>
              <a:buSzPts val="2100"/>
              <a:buFont typeface="Arial"/>
              <a:buAutoNum type="alphaLcParenR"/>
            </a:pPr>
            <a:r>
              <a:rPr lang="en" sz="2100">
                <a:solidFill>
                  <a:srgbClr val="000000"/>
                </a:solidFill>
                <a:latin typeface="Arial"/>
                <a:ea typeface="Arial"/>
                <a:cs typeface="Arial"/>
                <a:sym typeface="Arial"/>
              </a:rPr>
              <a:t>Reporting is what you find in documents</a:t>
            </a:r>
            <a:endParaRPr sz="2100">
              <a:solidFill>
                <a:srgbClr val="000000"/>
              </a:solidFill>
              <a:latin typeface="Arial"/>
              <a:ea typeface="Arial"/>
              <a:cs typeface="Arial"/>
              <a:sym typeface="Arial"/>
            </a:endParaRPr>
          </a:p>
          <a:p>
            <a:pPr indent="-361950" lvl="1" marL="914400" rtl="0" algn="l">
              <a:spcBef>
                <a:spcPts val="0"/>
              </a:spcBef>
              <a:spcAft>
                <a:spcPts val="0"/>
              </a:spcAft>
              <a:buClr>
                <a:srgbClr val="3C78D8"/>
              </a:buClr>
              <a:buSzPts val="2100"/>
              <a:buFont typeface="Arial"/>
              <a:buAutoNum type="alphaLcParenR"/>
            </a:pPr>
            <a:r>
              <a:rPr lang="en" sz="2100">
                <a:solidFill>
                  <a:srgbClr val="3C78D8"/>
                </a:solidFill>
                <a:latin typeface="Arial"/>
                <a:ea typeface="Arial"/>
                <a:cs typeface="Arial"/>
                <a:sym typeface="Arial"/>
              </a:rPr>
              <a:t>Data gives you the power to ask questions you wouldn’t be able to get at otherwise</a:t>
            </a:r>
            <a:endParaRPr sz="2100">
              <a:solidFill>
                <a:srgbClr val="3C78D8"/>
              </a:solidFill>
              <a:latin typeface="Arial"/>
              <a:ea typeface="Arial"/>
              <a:cs typeface="Arial"/>
              <a:sym typeface="Arial"/>
            </a:endParaRPr>
          </a:p>
          <a:p>
            <a:pPr indent="0" lvl="0" marL="0" rtl="0" algn="l">
              <a:spcBef>
                <a:spcPts val="0"/>
              </a:spcBef>
              <a:spcAft>
                <a:spcPts val="1600"/>
              </a:spcAft>
              <a:buNone/>
            </a:pPr>
            <a:r>
              <a:t/>
            </a:r>
            <a:endParaRPr/>
          </a:p>
        </p:txBody>
      </p:sp>
      <p:pic>
        <p:nvPicPr>
          <p:cNvPr id="70" name="Google Shape;70;p15"/>
          <p:cNvPicPr preferRelativeResize="0"/>
          <p:nvPr/>
        </p:nvPicPr>
        <p:blipFill>
          <a:blip r:embed="rId3">
            <a:alphaModFix/>
          </a:blip>
          <a:stretch>
            <a:fillRect/>
          </a:stretch>
        </p:blipFill>
        <p:spPr>
          <a:xfrm>
            <a:off x="5168950" y="1398725"/>
            <a:ext cx="3925500" cy="2208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Evolution In Data Journalism</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t/>
            </a:r>
            <a:endParaRPr sz="2400"/>
          </a:p>
        </p:txBody>
      </p:sp>
      <p:pic>
        <p:nvPicPr>
          <p:cNvPr id="77" name="Google Shape;77;p16"/>
          <p:cNvPicPr preferRelativeResize="0"/>
          <p:nvPr/>
        </p:nvPicPr>
        <p:blipFill>
          <a:blip r:embed="rId3">
            <a:alphaModFix/>
          </a:blip>
          <a:stretch>
            <a:fillRect/>
          </a:stretch>
        </p:blipFill>
        <p:spPr>
          <a:xfrm>
            <a:off x="3143250" y="1771650"/>
            <a:ext cx="2857500"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a:t>
            </a:r>
            <a:r>
              <a:rPr lang="en"/>
              <a:t> Evolution in Data Journalism</a:t>
            </a:r>
            <a:endParaRPr/>
          </a:p>
        </p:txBody>
      </p:sp>
      <p:sp>
        <p:nvSpPr>
          <p:cNvPr id="83" name="Google Shape;83;p17"/>
          <p:cNvSpPr txBox="1"/>
          <p:nvPr>
            <p:ph idx="1" type="body"/>
          </p:nvPr>
        </p:nvSpPr>
        <p:spPr>
          <a:xfrm>
            <a:off x="311700" y="1152475"/>
            <a:ext cx="40341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400">
                <a:solidFill>
                  <a:srgbClr val="000000"/>
                </a:solidFill>
                <a:latin typeface="Arial"/>
                <a:ea typeface="Arial"/>
                <a:cs typeface="Arial"/>
                <a:sym typeface="Arial"/>
              </a:rPr>
              <a:t>Math</a:t>
            </a:r>
            <a:endParaRPr sz="24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Font typeface="Arial"/>
              <a:buAutoNum type="arabicPeriod"/>
            </a:pPr>
            <a:r>
              <a:rPr lang="en" sz="2100">
                <a:solidFill>
                  <a:srgbClr val="000000"/>
                </a:solidFill>
                <a:latin typeface="Arial"/>
                <a:ea typeface="Arial"/>
                <a:cs typeface="Arial"/>
                <a:sym typeface="Arial"/>
              </a:rPr>
              <a:t>add, subtract, multiple divide.</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Font typeface="Arial"/>
              <a:buAutoNum type="arabicPeriod"/>
            </a:pPr>
            <a:r>
              <a:rPr lang="en" sz="2100">
                <a:solidFill>
                  <a:srgbClr val="000000"/>
                </a:solidFill>
                <a:latin typeface="Arial"/>
                <a:ea typeface="Arial"/>
                <a:cs typeface="Arial"/>
                <a:sym typeface="Arial"/>
              </a:rPr>
              <a:t>percent change, percentage point difference </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Font typeface="Arial"/>
              <a:buAutoNum type="arabicPeriod"/>
            </a:pPr>
            <a:r>
              <a:rPr lang="en" sz="2100">
                <a:solidFill>
                  <a:srgbClr val="000000"/>
                </a:solidFill>
                <a:latin typeface="Arial"/>
                <a:ea typeface="Arial"/>
                <a:cs typeface="Arial"/>
                <a:sym typeface="Arial"/>
              </a:rPr>
              <a:t>context -  true but is it meaningful? What’s the best measure</a:t>
            </a:r>
            <a:endParaRPr sz="2100"/>
          </a:p>
        </p:txBody>
      </p:sp>
      <p:pic>
        <p:nvPicPr>
          <p:cNvPr id="84" name="Google Shape;84;p17"/>
          <p:cNvPicPr preferRelativeResize="0"/>
          <p:nvPr/>
        </p:nvPicPr>
        <p:blipFill>
          <a:blip r:embed="rId3">
            <a:alphaModFix/>
          </a:blip>
          <a:stretch>
            <a:fillRect/>
          </a:stretch>
        </p:blipFill>
        <p:spPr>
          <a:xfrm>
            <a:off x="4498200" y="1170125"/>
            <a:ext cx="3333750" cy="3333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a:t>
            </a:r>
            <a:r>
              <a:rPr lang="en"/>
              <a:t> Evolution in Data Journalism</a:t>
            </a:r>
            <a:endParaRPr/>
          </a:p>
        </p:txBody>
      </p:sp>
      <p:sp>
        <p:nvSpPr>
          <p:cNvPr id="90" name="Google Shape;90;p18"/>
          <p:cNvSpPr txBox="1"/>
          <p:nvPr>
            <p:ph idx="1" type="body"/>
          </p:nvPr>
        </p:nvSpPr>
        <p:spPr>
          <a:xfrm>
            <a:off x="311700" y="1152475"/>
            <a:ext cx="52479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400">
                <a:solidFill>
                  <a:srgbClr val="000000"/>
                </a:solidFill>
                <a:latin typeface="Arial"/>
                <a:ea typeface="Arial"/>
                <a:cs typeface="Arial"/>
                <a:sym typeface="Arial"/>
              </a:rPr>
              <a:t>Spreadsheets</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AutoNum type="arabicPeriod"/>
            </a:pPr>
            <a:r>
              <a:rPr lang="en" sz="2400">
                <a:solidFill>
                  <a:srgbClr val="000000"/>
                </a:solidFill>
                <a:latin typeface="Arial"/>
                <a:ea typeface="Arial"/>
                <a:cs typeface="Arial"/>
                <a:sym typeface="Arial"/>
              </a:rPr>
              <a:t>Thinking in rows and columns</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AutoNum type="arabicPeriod"/>
            </a:pPr>
            <a:r>
              <a:rPr lang="en" sz="2400">
                <a:solidFill>
                  <a:srgbClr val="000000"/>
                </a:solidFill>
                <a:latin typeface="Arial"/>
                <a:ea typeface="Arial"/>
                <a:cs typeface="Arial"/>
                <a:sym typeface="Arial"/>
              </a:rPr>
              <a:t>Mass calculations in an instant</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AutoNum type="arabicPeriod"/>
            </a:pPr>
            <a:r>
              <a:rPr lang="en" sz="2400">
                <a:solidFill>
                  <a:srgbClr val="000000"/>
                </a:solidFill>
                <a:latin typeface="Arial"/>
                <a:ea typeface="Arial"/>
                <a:cs typeface="Arial"/>
                <a:sym typeface="Arial"/>
              </a:rPr>
              <a:t>Sorting the bestest and worstest</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AutoNum type="arabicPeriod"/>
            </a:pPr>
            <a:r>
              <a:rPr lang="en" sz="2400">
                <a:solidFill>
                  <a:srgbClr val="000000"/>
                </a:solidFill>
                <a:latin typeface="Arial"/>
                <a:ea typeface="Arial"/>
                <a:cs typeface="Arial"/>
                <a:sym typeface="Arial"/>
              </a:rPr>
              <a:t>Grouping and summing crosstabs</a:t>
            </a:r>
            <a:endParaRPr sz="2400">
              <a:solidFill>
                <a:srgbClr val="000000"/>
              </a:solidFill>
              <a:latin typeface="Arial"/>
              <a:ea typeface="Arial"/>
              <a:cs typeface="Arial"/>
              <a:sym typeface="Arial"/>
            </a:endParaRPr>
          </a:p>
        </p:txBody>
      </p:sp>
      <p:pic>
        <p:nvPicPr>
          <p:cNvPr id="91" name="Google Shape;91;p18"/>
          <p:cNvPicPr preferRelativeResize="0"/>
          <p:nvPr/>
        </p:nvPicPr>
        <p:blipFill>
          <a:blip r:embed="rId3">
            <a:alphaModFix/>
          </a:blip>
          <a:stretch>
            <a:fillRect/>
          </a:stretch>
        </p:blipFill>
        <p:spPr>
          <a:xfrm>
            <a:off x="5712000" y="1170125"/>
            <a:ext cx="3279599" cy="2168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a:t>
            </a:r>
            <a:r>
              <a:rPr lang="en"/>
              <a:t> Evolution in Data Journalism</a:t>
            </a:r>
            <a:endParaRPr/>
          </a:p>
        </p:txBody>
      </p:sp>
      <p:sp>
        <p:nvSpPr>
          <p:cNvPr id="97" name="Google Shape;97;p19"/>
          <p:cNvSpPr txBox="1"/>
          <p:nvPr>
            <p:ph idx="1" type="body"/>
          </p:nvPr>
        </p:nvSpPr>
        <p:spPr>
          <a:xfrm>
            <a:off x="311700" y="1152475"/>
            <a:ext cx="43965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500">
                <a:solidFill>
                  <a:srgbClr val="000000"/>
                </a:solidFill>
                <a:latin typeface="Arial"/>
                <a:ea typeface="Arial"/>
                <a:cs typeface="Arial"/>
                <a:sym typeface="Arial"/>
              </a:rPr>
              <a:t>Database managers</a:t>
            </a:r>
            <a:endParaRPr sz="25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 sz="2200">
                <a:solidFill>
                  <a:srgbClr val="000000"/>
                </a:solidFill>
                <a:latin typeface="Arial"/>
                <a:ea typeface="Arial"/>
                <a:cs typeface="Arial"/>
                <a:sym typeface="Arial"/>
              </a:rPr>
              <a:t>Large datasets</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 sz="2200">
                <a:solidFill>
                  <a:srgbClr val="000000"/>
                </a:solidFill>
                <a:latin typeface="Arial"/>
                <a:ea typeface="Arial"/>
                <a:cs typeface="Arial"/>
                <a:sym typeface="Arial"/>
              </a:rPr>
              <a:t>More sophisticated grouping and summing</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 sz="2200">
                <a:solidFill>
                  <a:srgbClr val="000000"/>
                </a:solidFill>
                <a:latin typeface="Arial"/>
                <a:ea typeface="Arial"/>
                <a:cs typeface="Arial"/>
                <a:sym typeface="Arial"/>
              </a:rPr>
              <a:t>The almighty WHERE clause</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 sz="2200">
                <a:solidFill>
                  <a:srgbClr val="000000"/>
                </a:solidFill>
                <a:latin typeface="Arial"/>
                <a:ea typeface="Arial"/>
                <a:cs typeface="Arial"/>
                <a:sym typeface="Arial"/>
              </a:rPr>
              <a:t>Joining different data together</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 sz="2200">
                <a:solidFill>
                  <a:srgbClr val="000000"/>
                </a:solidFill>
                <a:latin typeface="Arial"/>
                <a:ea typeface="Arial"/>
                <a:cs typeface="Arial"/>
                <a:sym typeface="Arial"/>
              </a:rPr>
              <a:t>Repeatable code</a:t>
            </a:r>
            <a:endParaRPr sz="3500">
              <a:solidFill>
                <a:srgbClr val="000000"/>
              </a:solidFill>
              <a:latin typeface="Arial"/>
              <a:ea typeface="Arial"/>
              <a:cs typeface="Arial"/>
              <a:sym typeface="Arial"/>
            </a:endParaRPr>
          </a:p>
        </p:txBody>
      </p:sp>
      <p:pic>
        <p:nvPicPr>
          <p:cNvPr id="98" name="Google Shape;98;p19"/>
          <p:cNvPicPr preferRelativeResize="0"/>
          <p:nvPr/>
        </p:nvPicPr>
        <p:blipFill>
          <a:blip r:embed="rId3">
            <a:alphaModFix/>
          </a:blip>
          <a:stretch>
            <a:fillRect/>
          </a:stretch>
        </p:blipFill>
        <p:spPr>
          <a:xfrm>
            <a:off x="4708250" y="1095100"/>
            <a:ext cx="4156600" cy="334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Evolution of Data Journalism</a:t>
            </a:r>
            <a:endParaRPr/>
          </a:p>
        </p:txBody>
      </p:sp>
      <p:sp>
        <p:nvSpPr>
          <p:cNvPr id="104" name="Google Shape;104;p20"/>
          <p:cNvSpPr txBox="1"/>
          <p:nvPr>
            <p:ph idx="1" type="body"/>
          </p:nvPr>
        </p:nvSpPr>
        <p:spPr>
          <a:xfrm>
            <a:off x="311700" y="1137600"/>
            <a:ext cx="3969600" cy="34164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rPr lang="en" sz="2500">
                <a:solidFill>
                  <a:srgbClr val="000000"/>
                </a:solidFill>
                <a:latin typeface="Arial"/>
                <a:ea typeface="Arial"/>
                <a:cs typeface="Arial"/>
                <a:sym typeface="Arial"/>
              </a:rPr>
              <a:t>GIS software</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Geographic patterns not obvious from staring at tables</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Converting addresses to locations</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Spatial joins</a:t>
            </a:r>
            <a:endParaRPr sz="3900">
              <a:solidFill>
                <a:srgbClr val="000000"/>
              </a:solidFill>
              <a:latin typeface="Arial"/>
              <a:ea typeface="Arial"/>
              <a:cs typeface="Arial"/>
              <a:sym typeface="Arial"/>
            </a:endParaRPr>
          </a:p>
        </p:txBody>
      </p:sp>
      <p:pic>
        <p:nvPicPr>
          <p:cNvPr id="105" name="Google Shape;105;p20"/>
          <p:cNvPicPr preferRelativeResize="0"/>
          <p:nvPr/>
        </p:nvPicPr>
        <p:blipFill>
          <a:blip r:embed="rId3">
            <a:alphaModFix/>
          </a:blip>
          <a:stretch>
            <a:fillRect/>
          </a:stretch>
        </p:blipFill>
        <p:spPr>
          <a:xfrm>
            <a:off x="4304975" y="1389975"/>
            <a:ext cx="4793976" cy="291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a:t>
            </a:r>
            <a:r>
              <a:rPr lang="en"/>
              <a:t> Evolution in Data Journalism</a:t>
            </a:r>
            <a:endParaRPr/>
          </a:p>
        </p:txBody>
      </p:sp>
      <p:sp>
        <p:nvSpPr>
          <p:cNvPr id="111" name="Google Shape;111;p21"/>
          <p:cNvSpPr txBox="1"/>
          <p:nvPr>
            <p:ph idx="1" type="body"/>
          </p:nvPr>
        </p:nvSpPr>
        <p:spPr>
          <a:xfrm>
            <a:off x="311700" y="1137600"/>
            <a:ext cx="41085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500">
                <a:solidFill>
                  <a:srgbClr val="000000"/>
                </a:solidFill>
                <a:latin typeface="Arial"/>
                <a:ea typeface="Arial"/>
                <a:cs typeface="Arial"/>
                <a:sym typeface="Arial"/>
              </a:rPr>
              <a:t>Statistical software</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Formal statistical reports</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Margin of error, Chi Square etc</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Linear Regression</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AutoNum type="arabicPeriod"/>
            </a:pPr>
            <a:r>
              <a:rPr lang="en" sz="2500">
                <a:solidFill>
                  <a:srgbClr val="000000"/>
                </a:solidFill>
                <a:latin typeface="Arial"/>
                <a:ea typeface="Arial"/>
                <a:cs typeface="Arial"/>
                <a:sym typeface="Arial"/>
              </a:rPr>
              <a:t>Logistic Regression</a:t>
            </a:r>
            <a:endParaRPr sz="3900">
              <a:solidFill>
                <a:srgbClr val="000000"/>
              </a:solidFill>
              <a:latin typeface="Arial"/>
              <a:ea typeface="Arial"/>
              <a:cs typeface="Arial"/>
              <a:sym typeface="Arial"/>
            </a:endParaRPr>
          </a:p>
        </p:txBody>
      </p:sp>
      <p:pic>
        <p:nvPicPr>
          <p:cNvPr id="112" name="Google Shape;112;p21"/>
          <p:cNvPicPr preferRelativeResize="0"/>
          <p:nvPr/>
        </p:nvPicPr>
        <p:blipFill>
          <a:blip r:embed="rId3">
            <a:alphaModFix/>
          </a:blip>
          <a:stretch>
            <a:fillRect/>
          </a:stretch>
        </p:blipFill>
        <p:spPr>
          <a:xfrm>
            <a:off x="4336825" y="1017725"/>
            <a:ext cx="4569300" cy="3503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